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9" r:id="rId5"/>
    <p:sldId id="260" r:id="rId6"/>
    <p:sldId id="262" r:id="rId7"/>
    <p:sldId id="271" r:id="rId8"/>
    <p:sldId id="284" r:id="rId9"/>
    <p:sldId id="263" r:id="rId10"/>
    <p:sldId id="286" r:id="rId11"/>
    <p:sldId id="264" r:id="rId12"/>
    <p:sldId id="285" r:id="rId13"/>
    <p:sldId id="280" r:id="rId14"/>
    <p:sldId id="277" r:id="rId15"/>
    <p:sldId id="278" r:id="rId16"/>
    <p:sldId id="282" r:id="rId17"/>
    <p:sldId id="26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Grp="1" noChangeArrowheads="1"/>
          </p:cNvSpPr>
          <p:nvPr>
            <p:ph type="ctrTitle"/>
          </p:nvPr>
        </p:nvSpPr>
        <p:spPr bwMode="auto">
          <a:xfrm>
            <a:off x="0" y="1752601"/>
            <a:ext cx="9144000" cy="1829761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>
            <a:lvl1pPr marL="342900" indent="-342900" eaLnBrk="0" hangingPunct="0">
              <a:defRPr sz="1300" b="1">
                <a:solidFill>
                  <a:srgbClr val="646464"/>
                </a:solidFill>
                <a:latin typeface="Arial" pitchFamily="34" charset="0"/>
              </a:defRPr>
            </a:lvl1pPr>
            <a:lvl2pPr marL="742950" indent="-285750" eaLnBrk="0" hangingPunct="0">
              <a:defRPr sz="1300" b="1">
                <a:solidFill>
                  <a:srgbClr val="646464"/>
                </a:solidFill>
                <a:latin typeface="Arial" pitchFamily="34" charset="0"/>
              </a:defRPr>
            </a:lvl2pPr>
            <a:lvl3pPr indent="-290513" eaLnBrk="0" hangingPunct="0">
              <a:defRPr sz="1300" b="1">
                <a:solidFill>
                  <a:srgbClr val="646464"/>
                </a:solidFill>
                <a:latin typeface="Arial" pitchFamily="34" charset="0"/>
              </a:defRPr>
            </a:lvl3pPr>
            <a:lvl4pPr marL="1600200" indent="-228600" eaLnBrk="0" hangingPunct="0">
              <a:defRPr sz="1300" b="1">
                <a:solidFill>
                  <a:srgbClr val="646464"/>
                </a:solidFill>
                <a:latin typeface="Arial" pitchFamily="34" charset="0"/>
              </a:defRPr>
            </a:lvl4pPr>
            <a:lvl5pPr marL="2057400" indent="-228600" eaLnBrk="0" hangingPunct="0">
              <a:defRPr sz="1300" b="1">
                <a:solidFill>
                  <a:srgbClr val="646464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rgbClr val="646464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rgbClr val="646464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rgbClr val="646464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rgbClr val="646464"/>
                </a:solidFill>
                <a:latin typeface="Arial" pitchFamily="34" charset="0"/>
              </a:defRPr>
            </a:lvl9pPr>
          </a:lstStyle>
          <a:p>
            <a:pPr lvl="2" algn="ctr" eaLnBrk="1" hangingPunct="1">
              <a:lnSpc>
                <a:spcPct val="85000"/>
              </a:lnSpc>
            </a:pPr>
            <a:r>
              <a:rPr lang="ro-RO" sz="32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Programul Operațional Infrastructură Mare</a:t>
            </a:r>
          </a:p>
          <a:p>
            <a:pPr lvl="2" algn="ctr" eaLnBrk="1" hangingPunct="1">
              <a:lnSpc>
                <a:spcPct val="85000"/>
              </a:lnSpc>
            </a:pPr>
            <a:r>
              <a:rPr lang="ro-RO" sz="32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2014-2020</a:t>
            </a:r>
            <a:endParaRPr lang="en-US" sz="3200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149079"/>
            <a:ext cx="7772400" cy="662231"/>
          </a:xfrm>
        </p:spPr>
        <p:txBody>
          <a:bodyPr>
            <a:normAutofit/>
          </a:bodyPr>
          <a:lstStyle/>
          <a:p>
            <a:pPr marR="0" eaLnBrk="1" hangingPunct="1">
              <a:lnSpc>
                <a:spcPct val="150000"/>
              </a:lnSpc>
              <a:spcBef>
                <a:spcPts val="1200"/>
              </a:spcBef>
            </a:pPr>
            <a:r>
              <a:rPr lang="en-US" altLang="ro-RO" sz="1400" b="1" i="1" dirty="0" smtClean="0">
                <a:solidFill>
                  <a:srgbClr val="000000"/>
                </a:solidFill>
                <a:latin typeface="Calibri" pitchFamily="34" charset="0"/>
              </a:rPr>
              <a:t>	   				</a:t>
            </a:r>
            <a:r>
              <a:rPr lang="vi-VN" altLang="ro-RO" sz="1400" b="1" i="1" dirty="0" smtClean="0">
                <a:solidFill>
                  <a:srgbClr val="000000"/>
                </a:solidFill>
                <a:latin typeface="Calibri" pitchFamily="34" charset="0"/>
              </a:rPr>
              <a:t>Ministerul Fondurilor Europen</a:t>
            </a:r>
            <a:r>
              <a:rPr lang="en-US" altLang="ro-RO" sz="1400" b="1" i="1" dirty="0" smtClean="0">
                <a:solidFill>
                  <a:srgbClr val="000000"/>
                </a:solidFill>
                <a:latin typeface="Calibri" pitchFamily="34" charset="0"/>
              </a:rPr>
              <a:t>e</a:t>
            </a:r>
            <a:r>
              <a:rPr lang="vi-VN" altLang="ro-RO" sz="1400" b="1" i="1" dirty="0" smtClean="0">
                <a:solidFill>
                  <a:srgbClr val="000000"/>
                </a:solidFill>
                <a:latin typeface="Calibri" pitchFamily="34" charset="0"/>
              </a:rPr>
              <a:t>	</a:t>
            </a:r>
          </a:p>
          <a:p>
            <a:pPr marR="0" eaLnBrk="1" hangingPunct="1">
              <a:lnSpc>
                <a:spcPct val="150000"/>
              </a:lnSpc>
              <a:spcBef>
                <a:spcPts val="1200"/>
              </a:spcBef>
            </a:pPr>
            <a:endParaRPr lang="ro-RO" altLang="ro-RO" sz="1600" b="1" i="1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6" name="Canvas 5"/>
          <p:cNvGrpSpPr/>
          <p:nvPr/>
        </p:nvGrpSpPr>
        <p:grpSpPr>
          <a:xfrm>
            <a:off x="2051720" y="476673"/>
            <a:ext cx="5544616" cy="970333"/>
            <a:chOff x="0" y="0"/>
            <a:chExt cx="4114800" cy="673735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4114800" cy="673735"/>
            </a:xfrm>
            <a:prstGeom prst="rect">
              <a:avLst/>
            </a:prstGeom>
            <a:noFill/>
            <a:ln>
              <a:noFill/>
            </a:ln>
          </p:spPr>
        </p:sp>
        <p:pic>
          <p:nvPicPr>
            <p:cNvPr id="8" name="Picture 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57350" y="17"/>
              <a:ext cx="800100" cy="638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8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1"/>
              <a:ext cx="961901" cy="6381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313216" y="0"/>
              <a:ext cx="732688" cy="6381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4270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en-US" altLang="ro-RO" sz="1600" b="1" i="1" dirty="0" err="1">
                <a:latin typeface="Calibri" pitchFamily="34" charset="0"/>
              </a:rPr>
              <a:t>Implementarea</a:t>
            </a:r>
            <a:r>
              <a:rPr lang="en-US" altLang="ro-RO" sz="1600" b="1" i="1" dirty="0">
                <a:latin typeface="Calibri" pitchFamily="34" charset="0"/>
              </a:rPr>
              <a:t> </a:t>
            </a:r>
            <a:r>
              <a:rPr lang="ro-RO" altLang="ro-RO" sz="1600" b="1" i="1" dirty="0">
                <a:solidFill>
                  <a:srgbClr val="FF0000"/>
                </a:solidFill>
                <a:latin typeface="Calibri" pitchFamily="34" charset="0"/>
              </a:rPr>
              <a:t>contorizării </a:t>
            </a:r>
            <a:r>
              <a:rPr lang="en-US" altLang="ro-RO" sz="1600" b="1" i="1" dirty="0" err="1">
                <a:solidFill>
                  <a:srgbClr val="FF0000"/>
                </a:solidFill>
                <a:latin typeface="Calibri" pitchFamily="34" charset="0"/>
              </a:rPr>
              <a:t>inteligent</a:t>
            </a:r>
            <a:r>
              <a:rPr lang="ro-RO" altLang="ro-RO" sz="1600" b="1" i="1" dirty="0">
                <a:solidFill>
                  <a:srgbClr val="FF0000"/>
                </a:solidFill>
                <a:latin typeface="Calibri" pitchFamily="34" charset="0"/>
              </a:rPr>
              <a:t>e </a:t>
            </a:r>
            <a:r>
              <a:rPr lang="ro-RO" altLang="ro-RO" sz="1600" b="1" i="1" dirty="0">
                <a:latin typeface="Calibri" pitchFamily="34" charset="0"/>
              </a:rPr>
              <a:t>pentru </a:t>
            </a:r>
            <a:r>
              <a:rPr lang="en-US" altLang="ro-RO" sz="1600" b="1" i="1" dirty="0" err="1">
                <a:latin typeface="Calibri" pitchFamily="34" charset="0"/>
              </a:rPr>
              <a:t>consumatori</a:t>
            </a:r>
            <a:r>
              <a:rPr lang="en-US" altLang="ro-RO" sz="1600" b="1" i="1" dirty="0">
                <a:latin typeface="Calibri" pitchFamily="34" charset="0"/>
              </a:rPr>
              <a:t> </a:t>
            </a:r>
            <a:r>
              <a:rPr lang="en-US" altLang="ro-RO" sz="1600" b="1" i="1" dirty="0" err="1">
                <a:latin typeface="Calibri" pitchFamily="34" charset="0"/>
              </a:rPr>
              <a:t>rezidențiali</a:t>
            </a:r>
            <a:r>
              <a:rPr lang="en-US" altLang="ro-RO" sz="1600" b="1" i="1" dirty="0">
                <a:latin typeface="Calibri" pitchFamily="34" charset="0"/>
              </a:rPr>
              <a:t> de </a:t>
            </a:r>
            <a:r>
              <a:rPr lang="en-US" altLang="ro-RO" sz="1600" b="1" i="1" dirty="0" err="1">
                <a:latin typeface="Calibri" pitchFamily="34" charset="0"/>
              </a:rPr>
              <a:t>energie</a:t>
            </a:r>
            <a:r>
              <a:rPr lang="en-US" altLang="ro-RO" sz="1600" b="1" i="1" dirty="0">
                <a:latin typeface="Calibri" pitchFamily="34" charset="0"/>
              </a:rPr>
              <a:t> </a:t>
            </a:r>
            <a:r>
              <a:rPr lang="en-US" altLang="ro-RO" sz="1600" b="1" i="1" dirty="0" err="1">
                <a:latin typeface="Calibri" pitchFamily="34" charset="0"/>
              </a:rPr>
              <a:t>electrică</a:t>
            </a:r>
            <a:r>
              <a:rPr lang="en-US" altLang="ro-RO" sz="1600" b="1" i="1" dirty="0">
                <a:latin typeface="Calibri" pitchFamily="34" charset="0"/>
              </a:rPr>
              <a:t> (</a:t>
            </a:r>
            <a:r>
              <a:rPr lang="en-US" altLang="ro-RO" sz="1600" b="1" i="1" dirty="0" err="1">
                <a:latin typeface="Calibri" pitchFamily="34" charset="0"/>
              </a:rPr>
              <a:t>proiecte</a:t>
            </a:r>
            <a:r>
              <a:rPr lang="en-US" altLang="ro-RO" sz="1600" b="1" i="1" dirty="0">
                <a:latin typeface="Calibri" pitchFamily="34" charset="0"/>
              </a:rPr>
              <a:t> </a:t>
            </a:r>
            <a:r>
              <a:rPr lang="ro-RO" altLang="ro-RO" sz="1600" b="1" i="1" dirty="0">
                <a:latin typeface="Calibri" pitchFamily="34" charset="0"/>
              </a:rPr>
              <a:t>demonstrative derulate de cei 8 distribuitori regionali de energie electrică</a:t>
            </a:r>
            <a:r>
              <a:rPr lang="en-US" altLang="ro-RO" sz="1600" b="1" i="1" dirty="0" smtClean="0">
                <a:latin typeface="Calibri" pitchFamily="34" charset="0"/>
              </a:rPr>
              <a:t>)</a:t>
            </a:r>
          </a:p>
          <a:p>
            <a:pPr lvl="1"/>
            <a:endParaRPr lang="en-US" altLang="ro-RO" sz="1600" b="1" i="1" dirty="0" smtClean="0">
              <a:latin typeface="Calibri" pitchFamily="34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Operatori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de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distributie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concesionari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ai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serviciului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public de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energie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electrica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, care se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supun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obligatiilor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de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implementare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a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contorizarii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inteligente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in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proportie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de 80%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pana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in 2020</a:t>
            </a:r>
            <a:endParaRPr lang="en-US" altLang="ro-RO" sz="1600" b="1" i="1" dirty="0">
              <a:solidFill>
                <a:srgbClr val="FF0000"/>
              </a:solidFill>
              <a:latin typeface="Calibri" pitchFamily="34" charset="0"/>
            </a:endParaRPr>
          </a:p>
          <a:p>
            <a:pPr marL="393192" lvl="1" indent="0">
              <a:buNone/>
            </a:pPr>
            <a:endParaRPr lang="ro-RO" altLang="ro-RO" sz="1600" b="1" i="1" dirty="0">
              <a:latin typeface="Calibri" pitchFamily="34" charset="0"/>
            </a:endParaRPr>
          </a:p>
          <a:p>
            <a:pPr lvl="1"/>
            <a:r>
              <a:rPr lang="ro-RO" altLang="ro-RO" sz="1600" b="1" i="1" dirty="0">
                <a:solidFill>
                  <a:srgbClr val="FF0000"/>
                </a:solidFill>
                <a:latin typeface="Calibri" pitchFamily="34" charset="0"/>
              </a:rPr>
              <a:t>Monitorizarea</a:t>
            </a:r>
            <a:r>
              <a:rPr lang="ro-RO" altLang="ro-RO" sz="1600" b="1" i="1" dirty="0">
                <a:latin typeface="Calibri" pitchFamily="34" charset="0"/>
              </a:rPr>
              <a:t> consumului de energie la nivelul unor </a:t>
            </a:r>
            <a:r>
              <a:rPr lang="ro-RO" altLang="ro-RO" sz="1600" b="1" i="1" dirty="0">
                <a:solidFill>
                  <a:srgbClr val="FF0000"/>
                </a:solidFill>
                <a:latin typeface="Calibri" pitchFamily="34" charset="0"/>
              </a:rPr>
              <a:t>platforme industriale </a:t>
            </a:r>
            <a:r>
              <a:rPr lang="ro-RO" altLang="ro-RO" sz="1600" b="1" i="1" dirty="0">
                <a:latin typeface="Calibri" pitchFamily="34" charset="0"/>
              </a:rPr>
              <a:t>prin contorizare </a:t>
            </a:r>
            <a:r>
              <a:rPr lang="ro-RO" altLang="ro-RO" sz="1600" b="1" i="1" dirty="0" smtClean="0">
                <a:latin typeface="Calibri" pitchFamily="34" charset="0"/>
              </a:rPr>
              <a:t>inteligentă</a:t>
            </a:r>
            <a:endParaRPr lang="en-US" altLang="ro-RO" sz="1600" b="1" i="1" dirty="0" smtClean="0">
              <a:latin typeface="Calibri" pitchFamily="34" charset="0"/>
            </a:endParaRPr>
          </a:p>
          <a:p>
            <a:pPr lvl="1"/>
            <a:endParaRPr lang="en-US" altLang="ro-RO" sz="1600" b="1" i="1" dirty="0">
              <a:latin typeface="Calibri" pitchFamily="34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Societati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comerciale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 din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industrie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mari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consumatoare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de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eneregie</a:t>
            </a:r>
            <a:endParaRPr lang="ro-RO" altLang="ro-RO" sz="1600" b="1" i="1" dirty="0">
              <a:solidFill>
                <a:srgbClr val="FF0000"/>
              </a:solidFill>
              <a:latin typeface="Calibri" pitchFamily="34" charset="0"/>
            </a:endParaRPr>
          </a:p>
          <a:p>
            <a:pPr lvl="1"/>
            <a:endParaRPr lang="ro-RO" altLang="ro-RO" sz="1600" b="1" i="1" dirty="0">
              <a:solidFill>
                <a:srgbClr val="FF0000"/>
              </a:solidFill>
              <a:latin typeface="Calibri" pitchFamily="34" charset="0"/>
            </a:endParaRPr>
          </a:p>
          <a:p>
            <a:pPr lvl="1"/>
            <a:r>
              <a:rPr lang="ro-RO" altLang="ro-RO" sz="1600" b="1" i="1" dirty="0">
                <a:latin typeface="Calibri" pitchFamily="34" charset="0"/>
              </a:rPr>
              <a:t>Realizarea de c</a:t>
            </a:r>
            <a:r>
              <a:rPr lang="en-US" altLang="ro-RO" sz="1600" b="1" i="1" dirty="0" err="1">
                <a:latin typeface="Calibri" pitchFamily="34" charset="0"/>
              </a:rPr>
              <a:t>entrale</a:t>
            </a:r>
            <a:r>
              <a:rPr lang="en-US" altLang="ro-RO" sz="1600" b="1" i="1" dirty="0">
                <a:latin typeface="Calibri" pitchFamily="34" charset="0"/>
              </a:rPr>
              <a:t> </a:t>
            </a:r>
            <a:r>
              <a:rPr lang="en-US" altLang="ro-RO" sz="1600" b="1" i="1" dirty="0" err="1">
                <a:latin typeface="Calibri" pitchFamily="34" charset="0"/>
              </a:rPr>
              <a:t>electrice</a:t>
            </a:r>
            <a:r>
              <a:rPr lang="en-US" altLang="ro-RO" sz="1600" b="1" i="1" dirty="0">
                <a:latin typeface="Calibri" pitchFamily="34" charset="0"/>
              </a:rPr>
              <a:t> de </a:t>
            </a:r>
            <a:r>
              <a:rPr lang="en-US" altLang="ro-RO" sz="1600" b="1" i="1" dirty="0" err="1">
                <a:latin typeface="Calibri" pitchFamily="34" charset="0"/>
              </a:rPr>
              <a:t>cogenerare</a:t>
            </a:r>
            <a:r>
              <a:rPr lang="en-US" altLang="ro-RO" sz="1600" b="1" i="1" dirty="0">
                <a:latin typeface="Calibri" pitchFamily="34" charset="0"/>
              </a:rPr>
              <a:t> de </a:t>
            </a:r>
            <a:r>
              <a:rPr lang="en-US" altLang="ro-RO" sz="1600" b="1" i="1" dirty="0" err="1">
                <a:latin typeface="Calibri" pitchFamily="34" charset="0"/>
              </a:rPr>
              <a:t>înaltă</a:t>
            </a:r>
            <a:r>
              <a:rPr lang="en-US" altLang="ro-RO" sz="1600" b="1" i="1" dirty="0">
                <a:latin typeface="Calibri" pitchFamily="34" charset="0"/>
              </a:rPr>
              <a:t> </a:t>
            </a:r>
            <a:r>
              <a:rPr lang="en-US" altLang="ro-RO" sz="1600" b="1" i="1" dirty="0" err="1">
                <a:latin typeface="Calibri" pitchFamily="34" charset="0"/>
              </a:rPr>
              <a:t>eficienţă</a:t>
            </a:r>
            <a:r>
              <a:rPr lang="ro-RO" altLang="ro-RO" sz="1600" b="1" i="1" dirty="0">
                <a:latin typeface="Calibri" pitchFamily="34" charset="0"/>
              </a:rPr>
              <a:t>, pentru consum propriu – consumatorii </a:t>
            </a:r>
            <a:r>
              <a:rPr lang="ro-RO" altLang="ro-RO" sz="1600" b="1" i="1" dirty="0" smtClean="0">
                <a:latin typeface="Calibri" pitchFamily="34" charset="0"/>
              </a:rPr>
              <a:t>industriali</a:t>
            </a:r>
            <a:endParaRPr lang="en-US" altLang="ro-RO" sz="1600" b="1" i="1" dirty="0" smtClean="0">
              <a:latin typeface="Calibri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mtClean="0">
                <a:latin typeface="Calibri" panose="020F0502020204030204" pitchFamily="34" charset="0"/>
              </a:rPr>
              <a:t> </a:t>
            </a:r>
            <a:r>
              <a:rPr lang="en-US" sz="1700" b="1" i="1" smtClean="0">
                <a:solidFill>
                  <a:srgbClr val="FF0000"/>
                </a:solidFill>
                <a:latin typeface="Calibri" panose="020F0502020204030204" pitchFamily="34" charset="0"/>
              </a:rPr>
              <a:t>Societati</a:t>
            </a:r>
            <a:r>
              <a:rPr lang="en-US" sz="1700" b="1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1700" b="1" i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comerciale</a:t>
            </a:r>
            <a:r>
              <a:rPr lang="en-US" sz="1700" b="1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din </a:t>
            </a:r>
            <a:r>
              <a:rPr lang="en-US" sz="1700" b="1" i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industrie</a:t>
            </a:r>
            <a:r>
              <a:rPr lang="en-US" sz="1700" b="1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1700" b="1" i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si</a:t>
            </a:r>
            <a:r>
              <a:rPr lang="en-US" sz="1700" b="1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/</a:t>
            </a:r>
            <a:r>
              <a:rPr lang="en-US" sz="1700" b="1" i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sau</a:t>
            </a:r>
            <a:r>
              <a:rPr lang="en-US" sz="1700" b="1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1700" b="1" i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reprezentatul</a:t>
            </a:r>
            <a:r>
              <a:rPr lang="en-US" sz="1700" b="1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1700" b="1" i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desemnat</a:t>
            </a:r>
            <a:r>
              <a:rPr lang="en-US" sz="1700" b="1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al </a:t>
            </a:r>
            <a:r>
              <a:rPr lang="en-US" sz="1700" b="1" i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unui</a:t>
            </a:r>
            <a:r>
              <a:rPr lang="en-US" sz="1700" b="1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1700" b="1" i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parc</a:t>
            </a:r>
            <a:r>
              <a:rPr lang="en-US" sz="1700" b="1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 industrial in </a:t>
            </a:r>
            <a:r>
              <a:rPr lang="en-US" sz="1700" b="1" i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calitate</a:t>
            </a:r>
            <a:r>
              <a:rPr lang="en-US" sz="1700" b="1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fie de </a:t>
            </a:r>
            <a:r>
              <a:rPr lang="en-US" sz="1700" b="1" i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administratorul</a:t>
            </a:r>
            <a:r>
              <a:rPr lang="en-US" sz="1700" b="1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1700" b="1" i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parcului</a:t>
            </a:r>
            <a:r>
              <a:rPr lang="en-US" sz="1700" b="1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1700" b="1" i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sau</a:t>
            </a:r>
            <a:r>
              <a:rPr lang="en-US" sz="1700" b="1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1700" b="1" i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distribuitorul</a:t>
            </a:r>
            <a:r>
              <a:rPr lang="en-US" sz="1700" b="1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de </a:t>
            </a:r>
            <a:r>
              <a:rPr lang="en-US" sz="1700" b="1" i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energie</a:t>
            </a:r>
            <a:r>
              <a:rPr lang="en-US" sz="1700" b="1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al </a:t>
            </a:r>
            <a:r>
              <a:rPr lang="en-US" sz="1700" b="1" i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parcului</a:t>
            </a:r>
            <a:r>
              <a:rPr lang="en-US" sz="1700" b="1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industrial</a:t>
            </a:r>
            <a:endParaRPr lang="en-US" sz="1700" b="1" i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Energie curată și eficiență energetică 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                      </a:t>
            </a:r>
            <a:b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</a:br>
            <a:r>
              <a:rPr lang="en-US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                             </a:t>
            </a:r>
            <a:r>
              <a:rPr lang="ro-RO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(I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I</a:t>
            </a:r>
            <a:r>
              <a:rPr lang="ro-RO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884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ro-RO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 7 –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Sisteme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inteligente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și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sustenabile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de transport al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energiei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electrice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și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gazelor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naturale</a:t>
            </a:r>
            <a:r>
              <a:rPr lang="ro-RO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– 275 mil. euro (FEDR+FC+BN)</a:t>
            </a:r>
          </a:p>
          <a:p>
            <a:pPr marL="107950" lvl="1" indent="0">
              <a:spcBef>
                <a:spcPts val="400"/>
              </a:spcBef>
              <a:buSzPct val="68000"/>
              <a:buNone/>
            </a:pPr>
            <a:r>
              <a:rPr lang="ro-RO" sz="1800" b="1" dirty="0">
                <a:latin typeface="Calibri" pitchFamily="34" charset="0"/>
              </a:rPr>
              <a:t>  </a:t>
            </a:r>
          </a:p>
          <a:p>
            <a:pPr marL="107950" lvl="1" indent="0" algn="just">
              <a:spcBef>
                <a:spcPts val="400"/>
              </a:spcBef>
              <a:buSzPct val="68000"/>
              <a:buNone/>
            </a:pPr>
            <a:r>
              <a:rPr lang="ro-RO" sz="1800" b="1" dirty="0">
                <a:latin typeface="Calibri" pitchFamily="34" charset="0"/>
              </a:rPr>
              <a:t> </a:t>
            </a:r>
            <a:r>
              <a:rPr lang="vi-VN" sz="1800" i="1" dirty="0" smtClean="0">
                <a:solidFill>
                  <a:srgbClr val="3399FF"/>
                </a:solidFill>
                <a:latin typeface="Calibri" pitchFamily="34" charset="0"/>
              </a:rPr>
              <a:t>Autorităţi </a:t>
            </a:r>
            <a:r>
              <a:rPr lang="vi-VN" sz="1800" i="1" dirty="0">
                <a:solidFill>
                  <a:srgbClr val="3399FF"/>
                </a:solidFill>
                <a:latin typeface="Calibri" pitchFamily="34" charset="0"/>
              </a:rPr>
              <a:t>ale administraţiei publice locale din localităţile selectate </a:t>
            </a:r>
            <a:r>
              <a:rPr lang="ro-RO" sz="1800" i="1" dirty="0">
                <a:solidFill>
                  <a:srgbClr val="3399FF"/>
                </a:solidFill>
                <a:latin typeface="Calibri" pitchFamily="34" charset="0"/>
              </a:rPr>
              <a:t> (Bacău, Botoşani, Focşani, Oradea, Râmnicu Vâlcea, Timişoara, Iaşi) - FEDR</a:t>
            </a:r>
            <a:endParaRPr lang="ro-RO" sz="1800" i="1" dirty="0">
              <a:solidFill>
                <a:srgbClr val="3399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07950" lvl="1" indent="0" algn="just">
              <a:buNone/>
            </a:pPr>
            <a:r>
              <a:rPr lang="ro-RO" sz="1800" i="1" dirty="0" smtClean="0">
                <a:solidFill>
                  <a:srgbClr val="3399FF"/>
                </a:solidFill>
                <a:latin typeface="Calibri" pitchFamily="34" charset="0"/>
              </a:rPr>
              <a:t>Primăria Municipiului </a:t>
            </a:r>
            <a:r>
              <a:rPr lang="ro-RO" sz="1800" i="1" dirty="0">
                <a:solidFill>
                  <a:srgbClr val="3399FF"/>
                </a:solidFill>
                <a:latin typeface="Calibri" pitchFamily="34" charset="0"/>
              </a:rPr>
              <a:t>București - FC</a:t>
            </a:r>
          </a:p>
          <a:p>
            <a:pPr>
              <a:buNone/>
            </a:pPr>
            <a:endParaRPr lang="ro-RO" sz="2200" b="1" u="sng" dirty="0">
              <a:latin typeface="Calibri" pitchFamily="34" charset="0"/>
            </a:endParaRPr>
          </a:p>
          <a:p>
            <a:pPr marL="107950" lvl="1" indent="0" algn="just">
              <a:buNone/>
            </a:pPr>
            <a:r>
              <a:rPr lang="ro-RO" sz="1800" b="1" i="1" dirty="0" smtClean="0">
                <a:latin typeface="Calibri" pitchFamily="34" charset="0"/>
              </a:rPr>
              <a:t>Obiectiv  </a:t>
            </a:r>
            <a:r>
              <a:rPr lang="ro-RO" sz="1800" dirty="0" smtClean="0">
                <a:solidFill>
                  <a:srgbClr val="FF0000"/>
                </a:solidFill>
                <a:latin typeface="Calibri" pitchFamily="34" charset="0"/>
              </a:rPr>
              <a:t>Reducerea p</a:t>
            </a:r>
            <a:r>
              <a:rPr lang="vi-VN" sz="1800" dirty="0" smtClean="0">
                <a:solidFill>
                  <a:srgbClr val="FF0000"/>
                </a:solidFill>
                <a:latin typeface="Calibri" pitchFamily="34" charset="0"/>
              </a:rPr>
              <a:t>ierderi </a:t>
            </a:r>
            <a:r>
              <a:rPr lang="ro-RO" sz="1800" dirty="0" smtClean="0">
                <a:solidFill>
                  <a:srgbClr val="FF0000"/>
                </a:solidFill>
                <a:latin typeface="Calibri" pitchFamily="34" charset="0"/>
              </a:rPr>
              <a:t>lor </a:t>
            </a:r>
            <a:r>
              <a:rPr lang="vi-VN" sz="1800" dirty="0" smtClean="0">
                <a:solidFill>
                  <a:srgbClr val="FF0000"/>
                </a:solidFill>
                <a:latin typeface="Calibri" pitchFamily="34" charset="0"/>
              </a:rPr>
              <a:t>de </a:t>
            </a:r>
            <a:r>
              <a:rPr lang="vi-VN" sz="1800" dirty="0">
                <a:solidFill>
                  <a:srgbClr val="FF0000"/>
                </a:solidFill>
                <a:latin typeface="Calibri" pitchFamily="34" charset="0"/>
              </a:rPr>
              <a:t>energie termică reduse la nivelul rețelelor de transport şi distribuţie a sistemului de termoficare din </a:t>
            </a:r>
            <a:r>
              <a:rPr lang="vi-VN" sz="1800" dirty="0" smtClean="0">
                <a:solidFill>
                  <a:srgbClr val="FF0000"/>
                </a:solidFill>
                <a:latin typeface="Calibri" pitchFamily="34" charset="0"/>
              </a:rPr>
              <a:t>orașele selectate</a:t>
            </a:r>
            <a:r>
              <a:rPr lang="ro-RO" sz="1800" dirty="0" smtClean="0">
                <a:solidFill>
                  <a:srgbClr val="FF0000"/>
                </a:solidFill>
                <a:latin typeface="Calibri" pitchFamily="34" charset="0"/>
              </a:rPr>
              <a:t> (de la 26,76% la 15%)</a:t>
            </a:r>
          </a:p>
          <a:p>
            <a:pPr marL="107950" lvl="1" indent="0">
              <a:buNone/>
            </a:pPr>
            <a:endParaRPr lang="ro-RO" sz="1800" b="1" dirty="0">
              <a:latin typeface="Calibri" pitchFamily="34" charset="0"/>
            </a:endParaRPr>
          </a:p>
          <a:p>
            <a:pPr marL="107950" lvl="1" indent="0">
              <a:spcBef>
                <a:spcPts val="400"/>
              </a:spcBef>
              <a:buSzPct val="68000"/>
              <a:buFont typeface="Wingdings" pitchFamily="2" charset="2"/>
              <a:buChar char="q"/>
            </a:pPr>
            <a:r>
              <a:rPr lang="ro-RO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 8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Sisteme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inteligente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și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sustenabile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de transport al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energiei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electrice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și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gazelor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naturale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o-RO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– </a:t>
            </a:r>
            <a:r>
              <a:rPr lang="ro-RO" sz="1800" b="1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80 </a:t>
            </a:r>
            <a:r>
              <a:rPr lang="ro-RO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mil. euro (FEDR+BN)</a:t>
            </a:r>
          </a:p>
          <a:p>
            <a:pPr marL="107950" lvl="1" indent="0">
              <a:spcBef>
                <a:spcPts val="400"/>
              </a:spcBef>
              <a:buSzPct val="68000"/>
              <a:buNone/>
            </a:pPr>
            <a:r>
              <a:rPr lang="ro-RO" sz="1800" i="1" dirty="0">
                <a:solidFill>
                  <a:srgbClr val="3399FF"/>
                </a:solidFill>
                <a:latin typeface="Calibri" pitchFamily="34" charset="0"/>
              </a:rPr>
              <a:t>    Transelectrica și Transgaz</a:t>
            </a:r>
          </a:p>
          <a:p>
            <a:pPr marL="107950" lvl="1" indent="0" algn="just">
              <a:buFont typeface="Wingdings" pitchFamily="2" charset="2"/>
              <a:buChar char="v"/>
            </a:pPr>
            <a:r>
              <a:rPr lang="it-IT" sz="1800" b="1" dirty="0">
                <a:latin typeface="Calibri" pitchFamily="34" charset="0"/>
              </a:rPr>
              <a:t>Extinderea şi consolidarea rețelei electrice de transport </a:t>
            </a:r>
            <a:r>
              <a:rPr lang="ro-RO" sz="1800" b="1" dirty="0">
                <a:latin typeface="Calibri" pitchFamily="34" charset="0"/>
              </a:rPr>
              <a:t>în vederea acomodării producţiei de energie electrică din resurse regenerabile</a:t>
            </a:r>
          </a:p>
          <a:p>
            <a:pPr marL="107950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ro-RO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Infrastructură energetică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1950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083319"/>
            <a:ext cx="8291264" cy="5256584"/>
          </a:xfrm>
        </p:spPr>
        <p:txBody>
          <a:bodyPr>
            <a:normAutofit/>
          </a:bodyPr>
          <a:lstStyle/>
          <a:p>
            <a:pPr marL="109728" indent="0">
              <a:buClr>
                <a:srgbClr val="FF0000"/>
              </a:buClr>
              <a:buSzPct val="100000"/>
              <a:buNone/>
            </a:pPr>
            <a:endParaRPr lang="ro-RO" sz="1600" dirty="0" smtClean="0">
              <a:latin typeface="Calibri" pitchFamily="34" charset="0"/>
            </a:endParaRPr>
          </a:p>
          <a:p>
            <a:pPr marL="109728" indent="0">
              <a:buClr>
                <a:srgbClr val="FF0000"/>
              </a:buClr>
              <a:buSzPct val="100000"/>
              <a:buNone/>
            </a:pPr>
            <a:r>
              <a:rPr lang="ro-RO" sz="2000" b="1" dirty="0" smtClean="0">
                <a:solidFill>
                  <a:srgbClr val="00B050"/>
                </a:solidFill>
                <a:latin typeface="Calibri" pitchFamily="34" charset="0"/>
              </a:rPr>
              <a:t>Mediu</a:t>
            </a:r>
          </a:p>
          <a:p>
            <a:pPr>
              <a:buClrTx/>
              <a:buSzPct val="100000"/>
              <a:buFont typeface="Wingdings" pitchFamily="2" charset="2"/>
              <a:buChar char="q"/>
            </a:pPr>
            <a:r>
              <a:rPr lang="ro-RO" sz="1600" dirty="0" smtClean="0">
                <a:latin typeface="Calibri" pitchFamily="34" charset="0"/>
              </a:rPr>
              <a:t>Nr</a:t>
            </a:r>
            <a:r>
              <a:rPr lang="ro-RO" sz="1600" dirty="0">
                <a:latin typeface="Calibri" pitchFamily="34" charset="0"/>
              </a:rPr>
              <a:t>. total de proiecte </a:t>
            </a:r>
            <a:r>
              <a:rPr lang="en-US" sz="1600" dirty="0" smtClean="0">
                <a:latin typeface="Calibri" pitchFamily="34" charset="0"/>
              </a:rPr>
              <a:t>-</a:t>
            </a:r>
            <a:r>
              <a:rPr lang="ro-RO" sz="1600" dirty="0" smtClean="0">
                <a:latin typeface="Calibri" pitchFamily="34" charset="0"/>
              </a:rPr>
              <a:t> </a:t>
            </a:r>
            <a:r>
              <a:rPr lang="en-US" sz="1600" b="1" dirty="0" smtClean="0">
                <a:solidFill>
                  <a:srgbClr val="00B050"/>
                </a:solidFill>
                <a:latin typeface="Calibri" pitchFamily="34" charset="0"/>
              </a:rPr>
              <a:t>141</a:t>
            </a:r>
            <a:r>
              <a:rPr lang="ro-RO" sz="1600" b="1" dirty="0" smtClean="0">
                <a:solidFill>
                  <a:srgbClr val="00B050"/>
                </a:solidFill>
                <a:latin typeface="Calibri" pitchFamily="34" charset="0"/>
              </a:rPr>
              <a:t> </a:t>
            </a:r>
            <a:r>
              <a:rPr lang="en-US" sz="1600" i="1" dirty="0" smtClean="0">
                <a:solidFill>
                  <a:srgbClr val="00B050"/>
                </a:solidFill>
                <a:latin typeface="Calibri" pitchFamily="34" charset="0"/>
              </a:rPr>
              <a:t>(56 </a:t>
            </a:r>
            <a:r>
              <a:rPr lang="en-US" sz="1600" i="1" dirty="0" err="1">
                <a:solidFill>
                  <a:srgbClr val="00B050"/>
                </a:solidFill>
                <a:latin typeface="Calibri" pitchFamily="34" charset="0"/>
              </a:rPr>
              <a:t>proiecte</a:t>
            </a:r>
            <a:r>
              <a:rPr lang="en-US" sz="1600" i="1" dirty="0">
                <a:solidFill>
                  <a:srgbClr val="00B050"/>
                </a:solidFill>
                <a:latin typeface="Calibri" pitchFamily="34" charset="0"/>
              </a:rPr>
              <a:t> </a:t>
            </a:r>
            <a:r>
              <a:rPr lang="en-US" sz="1600" i="1" dirty="0" err="1">
                <a:solidFill>
                  <a:srgbClr val="00B050"/>
                </a:solidFill>
                <a:latin typeface="Calibri" pitchFamily="34" charset="0"/>
              </a:rPr>
              <a:t>noi</a:t>
            </a:r>
            <a:r>
              <a:rPr lang="en-US" sz="1600" i="1" dirty="0">
                <a:solidFill>
                  <a:srgbClr val="00B050"/>
                </a:solidFill>
                <a:latin typeface="Calibri" pitchFamily="34" charset="0"/>
              </a:rPr>
              <a:t>, </a:t>
            </a:r>
            <a:r>
              <a:rPr lang="en-US" sz="1600" i="1" dirty="0" smtClean="0">
                <a:solidFill>
                  <a:srgbClr val="00B050"/>
                </a:solidFill>
                <a:latin typeface="Calibri" pitchFamily="34" charset="0"/>
              </a:rPr>
              <a:t>41 </a:t>
            </a:r>
            <a:r>
              <a:rPr lang="en-US" sz="1600" i="1" dirty="0" err="1">
                <a:solidFill>
                  <a:srgbClr val="00B050"/>
                </a:solidFill>
                <a:latin typeface="Calibri" pitchFamily="34" charset="0"/>
              </a:rPr>
              <a:t>proiecte</a:t>
            </a:r>
            <a:r>
              <a:rPr lang="en-US" sz="1600" i="1" dirty="0">
                <a:solidFill>
                  <a:srgbClr val="00B050"/>
                </a:solidFill>
                <a:latin typeface="Calibri" pitchFamily="34" charset="0"/>
              </a:rPr>
              <a:t> </a:t>
            </a:r>
            <a:r>
              <a:rPr lang="en-US" sz="1600" i="1" dirty="0" err="1" smtClean="0">
                <a:solidFill>
                  <a:srgbClr val="00B050"/>
                </a:solidFill>
                <a:latin typeface="Calibri" pitchFamily="34" charset="0"/>
              </a:rPr>
              <a:t>fazate</a:t>
            </a:r>
            <a:r>
              <a:rPr lang="en-US" sz="1600" i="1" dirty="0" smtClean="0">
                <a:solidFill>
                  <a:srgbClr val="00B050"/>
                </a:solidFill>
                <a:latin typeface="Calibri" pitchFamily="34" charset="0"/>
              </a:rPr>
              <a:t>, 44 </a:t>
            </a:r>
            <a:r>
              <a:rPr lang="en-US" sz="1600" i="1" dirty="0" err="1" smtClean="0">
                <a:solidFill>
                  <a:srgbClr val="00B050"/>
                </a:solidFill>
                <a:latin typeface="Calibri" pitchFamily="34" charset="0"/>
              </a:rPr>
              <a:t>proiecte</a:t>
            </a:r>
            <a:r>
              <a:rPr lang="en-US" sz="1600" i="1" dirty="0" smtClean="0">
                <a:solidFill>
                  <a:srgbClr val="00B050"/>
                </a:solidFill>
                <a:latin typeface="Calibri" pitchFamily="34" charset="0"/>
              </a:rPr>
              <a:t> AT)</a:t>
            </a:r>
            <a:endParaRPr lang="en-US" sz="1600" i="1" dirty="0">
              <a:solidFill>
                <a:srgbClr val="00B050"/>
              </a:solidFill>
              <a:latin typeface="Calibri" pitchFamily="34" charset="0"/>
            </a:endParaRPr>
          </a:p>
          <a:p>
            <a:pPr marL="109728" indent="0">
              <a:buClr>
                <a:srgbClr val="FF0000"/>
              </a:buClr>
              <a:buSzPct val="100000"/>
              <a:buNone/>
            </a:pP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Axa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Prioritar</a:t>
            </a:r>
            <a:r>
              <a:rPr lang="ro-RO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ă 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3 </a:t>
            </a:r>
            <a:r>
              <a:rPr lang="en-US" sz="1600" b="1" dirty="0" smtClean="0">
                <a:solidFill>
                  <a:srgbClr val="00B050"/>
                </a:solidFill>
                <a:latin typeface="Calibri" pitchFamily="34" charset="0"/>
              </a:rPr>
              <a:t>– 133 </a:t>
            </a:r>
            <a:r>
              <a:rPr lang="en-US" sz="1600" i="1" dirty="0" smtClean="0">
                <a:solidFill>
                  <a:srgbClr val="00B050"/>
                </a:solidFill>
                <a:latin typeface="Calibri" pitchFamily="34" charset="0"/>
              </a:rPr>
              <a:t>(50 </a:t>
            </a:r>
            <a:r>
              <a:rPr lang="en-US" sz="1600" i="1" dirty="0" err="1" smtClean="0">
                <a:solidFill>
                  <a:srgbClr val="00B050"/>
                </a:solidFill>
                <a:latin typeface="Calibri" pitchFamily="34" charset="0"/>
              </a:rPr>
              <a:t>proiecte</a:t>
            </a:r>
            <a:r>
              <a:rPr lang="en-US" sz="1600" i="1" dirty="0" smtClean="0">
                <a:solidFill>
                  <a:srgbClr val="00B050"/>
                </a:solidFill>
                <a:latin typeface="Calibri" pitchFamily="34" charset="0"/>
              </a:rPr>
              <a:t> </a:t>
            </a:r>
            <a:r>
              <a:rPr lang="en-US" sz="1600" i="1" dirty="0" err="1" smtClean="0">
                <a:solidFill>
                  <a:srgbClr val="00B050"/>
                </a:solidFill>
                <a:latin typeface="Calibri" pitchFamily="34" charset="0"/>
              </a:rPr>
              <a:t>noi</a:t>
            </a:r>
            <a:r>
              <a:rPr lang="en-US" sz="1600" i="1" dirty="0" smtClean="0">
                <a:solidFill>
                  <a:srgbClr val="00B050"/>
                </a:solidFill>
                <a:latin typeface="Calibri" pitchFamily="34" charset="0"/>
              </a:rPr>
              <a:t>, 39 </a:t>
            </a:r>
            <a:r>
              <a:rPr lang="en-US" sz="1600" i="1" dirty="0" err="1" smtClean="0">
                <a:solidFill>
                  <a:srgbClr val="00B050"/>
                </a:solidFill>
                <a:latin typeface="Calibri" pitchFamily="34" charset="0"/>
              </a:rPr>
              <a:t>proiecte</a:t>
            </a:r>
            <a:r>
              <a:rPr lang="en-US" sz="1600" i="1" dirty="0" smtClean="0">
                <a:solidFill>
                  <a:srgbClr val="00B050"/>
                </a:solidFill>
                <a:latin typeface="Calibri" pitchFamily="34" charset="0"/>
              </a:rPr>
              <a:t> </a:t>
            </a:r>
            <a:r>
              <a:rPr lang="en-US" sz="1600" i="1" dirty="0" err="1" smtClean="0">
                <a:solidFill>
                  <a:srgbClr val="00B050"/>
                </a:solidFill>
                <a:latin typeface="Calibri" pitchFamily="34" charset="0"/>
              </a:rPr>
              <a:t>fazate</a:t>
            </a:r>
            <a:r>
              <a:rPr lang="en-US" sz="1600" i="1" dirty="0" smtClean="0">
                <a:solidFill>
                  <a:srgbClr val="00B050"/>
                </a:solidFill>
                <a:latin typeface="Calibri" pitchFamily="34" charset="0"/>
              </a:rPr>
              <a:t>, 44 </a:t>
            </a:r>
            <a:r>
              <a:rPr lang="en-US" sz="1600" i="1" dirty="0" err="1" smtClean="0">
                <a:solidFill>
                  <a:srgbClr val="00B050"/>
                </a:solidFill>
                <a:latin typeface="Calibri" pitchFamily="34" charset="0"/>
              </a:rPr>
              <a:t>proiecte</a:t>
            </a:r>
            <a:r>
              <a:rPr lang="en-US" sz="1600" i="1" dirty="0" smtClean="0">
                <a:solidFill>
                  <a:srgbClr val="00B050"/>
                </a:solidFill>
                <a:latin typeface="Calibri" pitchFamily="34" charset="0"/>
              </a:rPr>
              <a:t> AT) </a:t>
            </a:r>
          </a:p>
          <a:p>
            <a:pPr marL="109728" indent="0">
              <a:buClr>
                <a:srgbClr val="FF0000"/>
              </a:buClr>
              <a:buSzPct val="100000"/>
              <a:buNone/>
            </a:pP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Axa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</a:t>
            </a:r>
            <a:r>
              <a:rPr lang="en-US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Prioritar</a:t>
            </a:r>
            <a:r>
              <a:rPr lang="ro-RO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ă 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4 </a:t>
            </a:r>
            <a:r>
              <a:rPr lang="en-US" sz="1600" b="1" dirty="0" smtClean="0">
                <a:solidFill>
                  <a:srgbClr val="00B050"/>
                </a:solidFill>
                <a:latin typeface="Calibri" pitchFamily="34" charset="0"/>
              </a:rPr>
              <a:t>– 5 </a:t>
            </a:r>
            <a:r>
              <a:rPr lang="en-US" sz="1600" i="1" dirty="0" smtClean="0">
                <a:solidFill>
                  <a:srgbClr val="00B050"/>
                </a:solidFill>
                <a:latin typeface="Calibri" pitchFamily="34" charset="0"/>
              </a:rPr>
              <a:t>(3 </a:t>
            </a:r>
            <a:r>
              <a:rPr lang="en-US" sz="1600" i="1" dirty="0" err="1">
                <a:solidFill>
                  <a:srgbClr val="00B050"/>
                </a:solidFill>
                <a:latin typeface="Calibri" pitchFamily="34" charset="0"/>
              </a:rPr>
              <a:t>proiecte</a:t>
            </a:r>
            <a:r>
              <a:rPr lang="en-US" sz="1600" i="1" dirty="0">
                <a:solidFill>
                  <a:srgbClr val="00B050"/>
                </a:solidFill>
                <a:latin typeface="Calibri" pitchFamily="34" charset="0"/>
              </a:rPr>
              <a:t> </a:t>
            </a:r>
            <a:r>
              <a:rPr lang="en-US" sz="1600" i="1" dirty="0" err="1">
                <a:solidFill>
                  <a:srgbClr val="00B050"/>
                </a:solidFill>
                <a:latin typeface="Calibri" pitchFamily="34" charset="0"/>
              </a:rPr>
              <a:t>noi</a:t>
            </a:r>
            <a:r>
              <a:rPr lang="en-US" sz="1600" i="1" dirty="0">
                <a:solidFill>
                  <a:srgbClr val="00B050"/>
                </a:solidFill>
                <a:latin typeface="Calibri" pitchFamily="34" charset="0"/>
              </a:rPr>
              <a:t>, </a:t>
            </a:r>
            <a:r>
              <a:rPr lang="en-US" sz="1600" i="1" dirty="0" smtClean="0">
                <a:solidFill>
                  <a:srgbClr val="00B050"/>
                </a:solidFill>
                <a:latin typeface="Calibri" pitchFamily="34" charset="0"/>
              </a:rPr>
              <a:t>2 </a:t>
            </a:r>
            <a:r>
              <a:rPr lang="en-US" sz="1600" i="1" dirty="0" err="1">
                <a:solidFill>
                  <a:srgbClr val="00B050"/>
                </a:solidFill>
                <a:latin typeface="Calibri" pitchFamily="34" charset="0"/>
              </a:rPr>
              <a:t>proiecte</a:t>
            </a:r>
            <a:r>
              <a:rPr lang="en-US" sz="1600" i="1" dirty="0">
                <a:solidFill>
                  <a:srgbClr val="00B050"/>
                </a:solidFill>
                <a:latin typeface="Calibri" pitchFamily="34" charset="0"/>
              </a:rPr>
              <a:t> </a:t>
            </a:r>
            <a:r>
              <a:rPr lang="en-US" sz="1600" i="1" dirty="0" err="1">
                <a:solidFill>
                  <a:srgbClr val="00B050"/>
                </a:solidFill>
                <a:latin typeface="Calibri" pitchFamily="34" charset="0"/>
              </a:rPr>
              <a:t>fazate</a:t>
            </a:r>
            <a:r>
              <a:rPr lang="en-US" sz="1600" i="1" dirty="0" smtClean="0">
                <a:solidFill>
                  <a:srgbClr val="00B050"/>
                </a:solidFill>
                <a:latin typeface="Calibri" pitchFamily="34" charset="0"/>
              </a:rPr>
              <a:t>)</a:t>
            </a:r>
          </a:p>
          <a:p>
            <a:pPr marL="109728" indent="0">
              <a:buClr>
                <a:srgbClr val="FF0000"/>
              </a:buClr>
              <a:buSzPct val="100000"/>
              <a:buNone/>
            </a:pP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Axa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</a:t>
            </a:r>
            <a:r>
              <a:rPr lang="en-US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Prioritar</a:t>
            </a:r>
            <a:r>
              <a:rPr lang="ro-RO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ă 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5 </a:t>
            </a:r>
            <a:r>
              <a:rPr lang="en-US" sz="1600" b="1" dirty="0" smtClean="0">
                <a:solidFill>
                  <a:srgbClr val="00B050"/>
                </a:solidFill>
                <a:latin typeface="Calibri" pitchFamily="34" charset="0"/>
              </a:rPr>
              <a:t>– </a:t>
            </a:r>
            <a:r>
              <a:rPr lang="en-US" sz="1600" b="1" dirty="0">
                <a:solidFill>
                  <a:srgbClr val="00B050"/>
                </a:solidFill>
                <a:latin typeface="Calibri" pitchFamily="34" charset="0"/>
              </a:rPr>
              <a:t>3 </a:t>
            </a:r>
            <a:r>
              <a:rPr lang="en-US" sz="1600" i="1" dirty="0">
                <a:solidFill>
                  <a:srgbClr val="00B050"/>
                </a:solidFill>
                <a:latin typeface="Calibri" pitchFamily="34" charset="0"/>
              </a:rPr>
              <a:t>(3 </a:t>
            </a:r>
            <a:r>
              <a:rPr lang="en-US" sz="1600" i="1" dirty="0" err="1">
                <a:solidFill>
                  <a:srgbClr val="00B050"/>
                </a:solidFill>
                <a:latin typeface="Calibri" pitchFamily="34" charset="0"/>
              </a:rPr>
              <a:t>proiecte</a:t>
            </a:r>
            <a:r>
              <a:rPr lang="en-US" sz="1600" i="1" dirty="0">
                <a:solidFill>
                  <a:srgbClr val="00B050"/>
                </a:solidFill>
                <a:latin typeface="Calibri" pitchFamily="34" charset="0"/>
              </a:rPr>
              <a:t> </a:t>
            </a:r>
            <a:r>
              <a:rPr lang="en-US" sz="1600" i="1" dirty="0" err="1" smtClean="0">
                <a:solidFill>
                  <a:srgbClr val="00B050"/>
                </a:solidFill>
                <a:latin typeface="Calibri" pitchFamily="34" charset="0"/>
              </a:rPr>
              <a:t>noi</a:t>
            </a:r>
            <a:r>
              <a:rPr lang="en-US" sz="1600" i="1" dirty="0" smtClean="0">
                <a:solidFill>
                  <a:srgbClr val="00B050"/>
                </a:solidFill>
                <a:latin typeface="Calibri" pitchFamily="34" charset="0"/>
              </a:rPr>
              <a:t>)</a:t>
            </a:r>
            <a:endParaRPr lang="en-US" sz="1600" i="1" dirty="0">
              <a:solidFill>
                <a:srgbClr val="00B050"/>
              </a:solidFill>
              <a:latin typeface="Calibri" pitchFamily="34" charset="0"/>
            </a:endParaRPr>
          </a:p>
          <a:p>
            <a:pPr>
              <a:spcBef>
                <a:spcPts val="1800"/>
              </a:spcBef>
              <a:buClrTx/>
              <a:buSzPct val="100000"/>
              <a:buFont typeface="Wingdings" pitchFamily="2" charset="2"/>
              <a:buChar char="q"/>
            </a:pPr>
            <a:r>
              <a:rPr lang="ro-RO" sz="1600" dirty="0" smtClean="0">
                <a:latin typeface="Calibri" pitchFamily="34" charset="0"/>
              </a:rPr>
              <a:t>Valoare proiecte = </a:t>
            </a:r>
            <a:r>
              <a:rPr lang="en-US" sz="1600" b="1" dirty="0" smtClean="0">
                <a:solidFill>
                  <a:srgbClr val="00B050"/>
                </a:solidFill>
                <a:latin typeface="Calibri" pitchFamily="34" charset="0"/>
              </a:rPr>
              <a:t>7</a:t>
            </a:r>
            <a:r>
              <a:rPr lang="ro-RO" sz="1600" b="1" dirty="0" smtClean="0">
                <a:solidFill>
                  <a:srgbClr val="00B050"/>
                </a:solidFill>
                <a:latin typeface="Calibri" pitchFamily="34" charset="0"/>
              </a:rPr>
              <a:t>,</a:t>
            </a:r>
            <a:r>
              <a:rPr lang="en-US" sz="1600" b="1" dirty="0" smtClean="0">
                <a:solidFill>
                  <a:srgbClr val="00B050"/>
                </a:solidFill>
                <a:latin typeface="Calibri" pitchFamily="34" charset="0"/>
              </a:rPr>
              <a:t>9</a:t>
            </a:r>
            <a:r>
              <a:rPr lang="ro-RO" sz="1600" b="1" dirty="0" smtClean="0">
                <a:solidFill>
                  <a:srgbClr val="00B050"/>
                </a:solidFill>
                <a:latin typeface="Calibri" pitchFamily="34" charset="0"/>
              </a:rPr>
              <a:t> mld. euro</a:t>
            </a:r>
          </a:p>
          <a:p>
            <a:pPr>
              <a:buClr>
                <a:srgbClr val="FF0000"/>
              </a:buClr>
              <a:buSzPct val="100000"/>
              <a:buFont typeface="Wingdings" pitchFamily="2" charset="2"/>
              <a:buChar char="q"/>
            </a:pPr>
            <a:endParaRPr lang="ro-RO" sz="1600" dirty="0">
              <a:latin typeface="Calibri" pitchFamily="34" charset="0"/>
            </a:endParaRPr>
          </a:p>
          <a:p>
            <a:pPr marL="109728" indent="0">
              <a:buClr>
                <a:srgbClr val="FF0000"/>
              </a:buClr>
              <a:buSzPct val="100000"/>
              <a:buNone/>
            </a:pPr>
            <a:endParaRPr lang="ro-RO" sz="1600" dirty="0">
              <a:latin typeface="Calibri" pitchFamily="34" charset="0"/>
            </a:endParaRPr>
          </a:p>
          <a:p>
            <a:pPr marL="109728" indent="0">
              <a:buClr>
                <a:srgbClr val="FF0000"/>
              </a:buClr>
              <a:buSzPct val="100000"/>
              <a:buNone/>
            </a:pPr>
            <a:endParaRPr lang="ro-RO" sz="1600" dirty="0"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pt-BR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5858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PORTOFOLIU PROIECTE</a:t>
            </a:r>
            <a:endParaRPr lang="en-US" sz="3200" dirty="0">
              <a:solidFill>
                <a:srgbClr val="585858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611560" y="3861048"/>
          <a:ext cx="7560841" cy="1728193"/>
        </p:xfrm>
        <a:graphic>
          <a:graphicData uri="http://schemas.openxmlformats.org/drawingml/2006/table">
            <a:tbl>
              <a:tblPr/>
              <a:tblGrid>
                <a:gridCol w="2357356"/>
                <a:gridCol w="721871"/>
                <a:gridCol w="721871"/>
                <a:gridCol w="721871"/>
                <a:gridCol w="721871"/>
                <a:gridCol w="721871"/>
                <a:gridCol w="721871"/>
                <a:gridCol w="872259"/>
              </a:tblGrid>
              <a:tr h="1049837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9CC3E6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  <a:r>
                        <a:rPr lang="ro-RO" sz="9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otal</a:t>
                      </a:r>
                      <a:r>
                        <a:rPr lang="ro-R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o-R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proiecte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r>
                        <a:rPr lang="ro-RO" sz="9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roiecte</a:t>
                      </a:r>
                      <a:r>
                        <a:rPr lang="ro-R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o-R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r>
                        <a:rPr lang="ro-RO" sz="9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roiecte</a:t>
                      </a:r>
                      <a:r>
                        <a:rPr lang="ro-R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o-RO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fazate</a:t>
                      </a:r>
                      <a:endParaRPr lang="ro-RO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r>
                        <a:rPr lang="ro-RO" sz="9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roiecte</a:t>
                      </a:r>
                      <a:r>
                        <a:rPr lang="ro-R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o-R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Valoare </a:t>
                      </a:r>
                      <a:r>
                        <a:rPr lang="ro-R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fără </a:t>
                      </a:r>
                      <a:r>
                        <a:rPr lang="ro-R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TVA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Alocare POIM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</a:t>
                      </a:r>
                      <a:r>
                        <a:rPr lang="ro-R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aporta</a:t>
                      </a:r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</a:t>
                      </a:r>
                      <a:r>
                        <a:rPr lang="ro-R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o-R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alocare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</a:tr>
              <a:tr h="339178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POIM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o-R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19.504,88</a:t>
                      </a:r>
                      <a:endParaRPr lang="ro-RO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11.881,54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39178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o-RO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7.967,39</a:t>
                      </a:r>
                      <a:endParaRPr lang="ro-RO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o-R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4.466,58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681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pt-BR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ro-RO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PORTOFOLIU </a:t>
            </a:r>
            <a:r>
              <a:rPr lang="ro-RO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POIM (mediu)</a:t>
            </a:r>
            <a:endParaRPr 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571513"/>
              </p:ext>
            </p:extLst>
          </p:nvPr>
        </p:nvGraphicFramePr>
        <p:xfrm>
          <a:off x="457200" y="1124733"/>
          <a:ext cx="8229599" cy="5328602"/>
        </p:xfrm>
        <a:graphic>
          <a:graphicData uri="http://schemas.openxmlformats.org/drawingml/2006/table">
            <a:tbl>
              <a:tblPr/>
              <a:tblGrid>
                <a:gridCol w="1540228"/>
                <a:gridCol w="509869"/>
                <a:gridCol w="565635"/>
                <a:gridCol w="669202"/>
                <a:gridCol w="509869"/>
                <a:gridCol w="509869"/>
                <a:gridCol w="509869"/>
                <a:gridCol w="509869"/>
                <a:gridCol w="565635"/>
                <a:gridCol w="509869"/>
                <a:gridCol w="597502"/>
                <a:gridCol w="722314"/>
                <a:gridCol w="509869"/>
              </a:tblGrid>
              <a:tr h="14532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Nr. proiect investitii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 proiecte investiții (mil. euro)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Nr. proiecte noi preidentificate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 proiecte noi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Nr. proiecte fazate</a:t>
                      </a:r>
                      <a:b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(mil. euro)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 proiecte fazate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Nr. proiecte AT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 proiecte AT </a:t>
                      </a:r>
                      <a:b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(mil. euro)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Nr. total proiecte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Valoare totală  proiecte (estimat)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Alocare POIM (UE+contributie nationala) </a:t>
                      </a:r>
                      <a:b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(mil. euro)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Estimat proiecte raportat la alocare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</a:tr>
              <a:tr h="4844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Infrastructură deşeuri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571,92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389,00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182,92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571,92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374,30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4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Infrastructură apă şi apă uzată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7.005,16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6.456,00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549,16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115,85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7.121,01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3.028,55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4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Biodiversitate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335,42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4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Monitorizare calitatea aerului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4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Situri contaminate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148,84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4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Inundaţii şi eroziune costieră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428,04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4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Managementul riscului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135,17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4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  <a:r>
                        <a:rPr lang="en-US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mediu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96,00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7.918,05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7.161,27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756,78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115,85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8.033,90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4.466,58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656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9856" y="1052736"/>
            <a:ext cx="8291264" cy="5544616"/>
          </a:xfrm>
        </p:spPr>
        <p:txBody>
          <a:bodyPr>
            <a:normAutofit fontScale="92500"/>
          </a:bodyPr>
          <a:lstStyle/>
          <a:p>
            <a:pPr marL="109728" lvl="0" indent="0">
              <a:buNone/>
            </a:pPr>
            <a:r>
              <a:rPr lang="ro-RO" sz="2000" b="1" u="sng" dirty="0" smtClean="0">
                <a:latin typeface="Calibri" pitchFamily="34" charset="0"/>
              </a:rPr>
              <a:t>Deșeuri </a:t>
            </a:r>
            <a:r>
              <a:rPr lang="en-US" sz="2000" b="1" dirty="0" smtClean="0">
                <a:latin typeface="Calibri" pitchFamily="34" charset="0"/>
              </a:rPr>
              <a:t>=21 </a:t>
            </a:r>
            <a:r>
              <a:rPr lang="en-US" sz="2000" b="1" dirty="0" err="1" smtClean="0">
                <a:latin typeface="Calibri" pitchFamily="34" charset="0"/>
              </a:rPr>
              <a:t>proiecte</a:t>
            </a:r>
            <a:r>
              <a:rPr lang="en-US" sz="2000" b="1" dirty="0" smtClean="0">
                <a:latin typeface="Calibri" pitchFamily="34" charset="0"/>
              </a:rPr>
              <a:t> (16 </a:t>
            </a:r>
            <a:r>
              <a:rPr lang="en-US" sz="2000" b="1" dirty="0" err="1" smtClean="0">
                <a:latin typeface="Calibri" pitchFamily="34" charset="0"/>
              </a:rPr>
              <a:t>fazate</a:t>
            </a:r>
            <a:r>
              <a:rPr lang="en-US" sz="2000" b="1" dirty="0" smtClean="0">
                <a:latin typeface="Calibri" pitchFamily="34" charset="0"/>
              </a:rPr>
              <a:t> </a:t>
            </a:r>
            <a:r>
              <a:rPr lang="ro-RO" sz="2000" b="1" dirty="0" smtClean="0">
                <a:latin typeface="Calibri" pitchFamily="34" charset="0"/>
              </a:rPr>
              <a:t>şi 5 noi)</a:t>
            </a:r>
            <a:endParaRPr lang="ro-RO" sz="2000" b="1" u="sng" dirty="0" smtClean="0">
              <a:latin typeface="Calibri" pitchFamily="34" charset="0"/>
            </a:endParaRPr>
          </a:p>
          <a:p>
            <a:pPr marL="109728" lvl="0" indent="0" algn="just">
              <a:buNone/>
            </a:pPr>
            <a:r>
              <a:rPr lang="ro-RO" sz="1600" b="1" dirty="0" smtClean="0">
                <a:solidFill>
                  <a:srgbClr val="FF0000"/>
                </a:solidFill>
                <a:latin typeface="Calibri" pitchFamily="34" charset="0"/>
              </a:rPr>
              <a:t>1</a:t>
            </a:r>
            <a:r>
              <a:rPr lang="en-US" sz="1600" b="1" dirty="0" smtClean="0">
                <a:solidFill>
                  <a:srgbClr val="FF0000"/>
                </a:solidFill>
                <a:latin typeface="Calibri" pitchFamily="34" charset="0"/>
              </a:rPr>
              <a:t>6</a:t>
            </a:r>
            <a:r>
              <a:rPr lang="ro-RO" sz="1600" b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o-RO" sz="1600" b="1" dirty="0">
                <a:solidFill>
                  <a:srgbClr val="FF0000"/>
                </a:solidFill>
                <a:latin typeface="Calibri" pitchFamily="34" charset="0"/>
              </a:rPr>
              <a:t>proiecte </a:t>
            </a:r>
            <a:r>
              <a:rPr lang="ro-RO" sz="1600" dirty="0">
                <a:latin typeface="Calibri" pitchFamily="34" charset="0"/>
              </a:rPr>
              <a:t>sunt propuse spre fazare </a:t>
            </a:r>
            <a:r>
              <a:rPr lang="ro-RO" sz="1600" dirty="0" smtClean="0">
                <a:latin typeface="Calibri" pitchFamily="34" charset="0"/>
              </a:rPr>
              <a:t>(cu </a:t>
            </a:r>
            <a:r>
              <a:rPr lang="ro-RO" sz="1600" dirty="0">
                <a:latin typeface="Calibri" pitchFamily="34" charset="0"/>
              </a:rPr>
              <a:t>o valoare de cca. </a:t>
            </a:r>
            <a:r>
              <a:rPr lang="ro-RO" sz="1600" dirty="0" smtClean="0">
                <a:latin typeface="Calibri" pitchFamily="34" charset="0"/>
              </a:rPr>
              <a:t>183 </a:t>
            </a:r>
            <a:r>
              <a:rPr lang="ro-RO" sz="1600" dirty="0">
                <a:latin typeface="Calibri" pitchFamily="34" charset="0"/>
              </a:rPr>
              <a:t>mil. euro), precum şi cele a căror pregătire a fost demarată și nefinalizată în perioada 2007-2013</a:t>
            </a:r>
            <a:r>
              <a:rPr lang="ro-RO" sz="1600" dirty="0" smtClean="0">
                <a:latin typeface="Calibri" pitchFamily="34" charset="0"/>
              </a:rPr>
              <a:t>, </a:t>
            </a:r>
            <a:r>
              <a:rPr lang="ro-RO" sz="1600" dirty="0">
                <a:latin typeface="Calibri" pitchFamily="34" charset="0"/>
              </a:rPr>
              <a:t>dar care vor fi  implementate în 2014-2020 (</a:t>
            </a:r>
            <a:r>
              <a:rPr lang="ro-RO" sz="1600" b="1" dirty="0">
                <a:solidFill>
                  <a:srgbClr val="FF0000"/>
                </a:solidFill>
                <a:latin typeface="Calibri" pitchFamily="34" charset="0"/>
              </a:rPr>
              <a:t>4 proiecte </a:t>
            </a:r>
            <a:r>
              <a:rPr lang="ro-RO" sz="1600" dirty="0">
                <a:latin typeface="Calibri" pitchFamily="34" charset="0"/>
              </a:rPr>
              <a:t>se află în pregătire: Galați, Buzău, Brașov și Ilfov</a:t>
            </a:r>
            <a:r>
              <a:rPr lang="ro-RO" sz="1600" dirty="0" smtClean="0">
                <a:latin typeface="Calibri" pitchFamily="34" charset="0"/>
              </a:rPr>
              <a:t>), și </a:t>
            </a:r>
            <a:r>
              <a:rPr lang="ro-RO" sz="1600" b="1" dirty="0" smtClean="0">
                <a:solidFill>
                  <a:srgbClr val="FF0000"/>
                </a:solidFill>
                <a:latin typeface="Calibri" pitchFamily="34" charset="0"/>
              </a:rPr>
              <a:t>un proiect major </a:t>
            </a:r>
            <a:r>
              <a:rPr lang="ro-RO" sz="1600" dirty="0" smtClean="0">
                <a:latin typeface="Calibri" pitchFamily="34" charset="0"/>
              </a:rPr>
              <a:t>(București)</a:t>
            </a:r>
          </a:p>
          <a:p>
            <a:pPr marL="109728" lvl="0" indent="0" algn="just">
              <a:buNone/>
            </a:pPr>
            <a:endParaRPr lang="ro-RO" sz="1600" dirty="0">
              <a:latin typeface="Calibri" pitchFamily="34" charset="0"/>
            </a:endParaRPr>
          </a:p>
          <a:p>
            <a:pPr marL="109728" indent="0">
              <a:buClr>
                <a:srgbClr val="FF0000"/>
              </a:buClr>
              <a:buSzPct val="100000"/>
              <a:buNone/>
            </a:pPr>
            <a:r>
              <a:rPr lang="ro-RO" sz="2000" b="1" u="sng" dirty="0" smtClean="0">
                <a:latin typeface="Calibri" pitchFamily="34" charset="0"/>
              </a:rPr>
              <a:t>Apă </a:t>
            </a:r>
            <a:r>
              <a:rPr lang="en-US" sz="2000" b="1" dirty="0" smtClean="0">
                <a:latin typeface="Calibri" pitchFamily="34" charset="0"/>
              </a:rPr>
              <a:t>= 6</a:t>
            </a:r>
            <a:r>
              <a:rPr lang="ro-RO" sz="2000" b="1" dirty="0" smtClean="0">
                <a:latin typeface="Calibri" pitchFamily="34" charset="0"/>
              </a:rPr>
              <a:t>7</a:t>
            </a:r>
            <a:r>
              <a:rPr lang="en-US" sz="2000" b="1" dirty="0" smtClean="0">
                <a:latin typeface="Calibri" pitchFamily="34" charset="0"/>
              </a:rPr>
              <a:t> </a:t>
            </a:r>
            <a:r>
              <a:rPr lang="en-US" sz="2000" b="1" dirty="0" err="1" smtClean="0">
                <a:latin typeface="Calibri" pitchFamily="34" charset="0"/>
              </a:rPr>
              <a:t>proiecte</a:t>
            </a:r>
            <a:r>
              <a:rPr lang="en-US" sz="2000" b="1" dirty="0" smtClean="0">
                <a:latin typeface="Calibri" pitchFamily="34" charset="0"/>
              </a:rPr>
              <a:t> (45 </a:t>
            </a:r>
            <a:r>
              <a:rPr lang="en-US" sz="2000" b="1" dirty="0" err="1" smtClean="0">
                <a:latin typeface="Calibri" pitchFamily="34" charset="0"/>
              </a:rPr>
              <a:t>noi</a:t>
            </a:r>
            <a:r>
              <a:rPr lang="en-US" sz="2000" b="1" dirty="0" smtClean="0">
                <a:latin typeface="Calibri" pitchFamily="34" charset="0"/>
              </a:rPr>
              <a:t> </a:t>
            </a:r>
            <a:r>
              <a:rPr lang="ro-RO" sz="2000" b="1" dirty="0" smtClean="0">
                <a:latin typeface="Calibri" pitchFamily="34" charset="0"/>
              </a:rPr>
              <a:t>şi 22 fazate)</a:t>
            </a:r>
            <a:endParaRPr lang="ro-RO" sz="2000" b="1" u="sng" dirty="0" smtClean="0">
              <a:latin typeface="Calibri" pitchFamily="34" charset="0"/>
            </a:endParaRPr>
          </a:p>
          <a:p>
            <a:pPr lvl="0"/>
            <a:r>
              <a:rPr lang="ro-RO" sz="1800" b="1" dirty="0" smtClean="0">
                <a:solidFill>
                  <a:srgbClr val="FF0000"/>
                </a:solidFill>
                <a:latin typeface="Calibri" pitchFamily="34" charset="0"/>
              </a:rPr>
              <a:t>22 proiecte </a:t>
            </a:r>
            <a:r>
              <a:rPr lang="ro-RO" sz="1800" dirty="0">
                <a:latin typeface="Calibri" pitchFamily="34" charset="0"/>
              </a:rPr>
              <a:t>sunt propuse spre fazare (cu o valoare de cca. </a:t>
            </a:r>
            <a:r>
              <a:rPr lang="ro-RO" sz="1800" dirty="0" smtClean="0">
                <a:latin typeface="Calibri" pitchFamily="34" charset="0"/>
              </a:rPr>
              <a:t>562 </a:t>
            </a:r>
            <a:r>
              <a:rPr lang="ro-RO" sz="1800" dirty="0">
                <a:latin typeface="Calibri" pitchFamily="34" charset="0"/>
              </a:rPr>
              <a:t>mil. euro</a:t>
            </a:r>
            <a:r>
              <a:rPr lang="ro-RO" sz="1800" dirty="0" smtClean="0">
                <a:latin typeface="Calibri" pitchFamily="34" charset="0"/>
              </a:rPr>
              <a:t>)</a:t>
            </a:r>
            <a:endParaRPr lang="en-US" sz="1800" dirty="0" smtClean="0">
              <a:latin typeface="Calibri" pitchFamily="34" charset="0"/>
            </a:endParaRPr>
          </a:p>
          <a:p>
            <a:pPr lvl="0"/>
            <a:r>
              <a:rPr lang="en-US" sz="1800" b="1" dirty="0" smtClean="0">
                <a:solidFill>
                  <a:srgbClr val="FF0000"/>
                </a:solidFill>
                <a:latin typeface="Calibri" pitchFamily="34" charset="0"/>
              </a:rPr>
              <a:t>1 </a:t>
            </a:r>
            <a:r>
              <a:rPr lang="en-US" sz="1800" b="1" dirty="0" err="1" smtClean="0">
                <a:solidFill>
                  <a:srgbClr val="FF0000"/>
                </a:solidFill>
                <a:latin typeface="Calibri" pitchFamily="34" charset="0"/>
              </a:rPr>
              <a:t>proiect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 err="1" smtClean="0">
                <a:latin typeface="Calibri" pitchFamily="34" charset="0"/>
              </a:rPr>
              <a:t>laborator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 err="1" smtClean="0">
                <a:latin typeface="Calibri" pitchFamily="34" charset="0"/>
              </a:rPr>
              <a:t>na</a:t>
            </a:r>
            <a:r>
              <a:rPr lang="ro-RO" sz="1800" dirty="0" err="1" smtClean="0">
                <a:latin typeface="Calibri" pitchFamily="34" charset="0"/>
              </a:rPr>
              <a:t>țional</a:t>
            </a:r>
            <a:r>
              <a:rPr lang="ro-RO" sz="1800" dirty="0" smtClean="0">
                <a:latin typeface="Calibri" pitchFamily="34" charset="0"/>
              </a:rPr>
              <a:t> pentru monitorizarea calității apei</a:t>
            </a:r>
          </a:p>
          <a:p>
            <a:pPr lvl="0"/>
            <a:r>
              <a:rPr lang="ro-RO" sz="1800" b="1" dirty="0" smtClean="0">
                <a:solidFill>
                  <a:srgbClr val="FF0000"/>
                </a:solidFill>
                <a:latin typeface="Calibri" pitchFamily="34" charset="0"/>
              </a:rPr>
              <a:t>44 proiecte </a:t>
            </a:r>
            <a:r>
              <a:rPr lang="ro-RO" sz="1800" dirty="0">
                <a:latin typeface="Calibri" pitchFamily="34" charset="0"/>
              </a:rPr>
              <a:t>noi </a:t>
            </a:r>
            <a:r>
              <a:rPr lang="ro-RO" sz="1800" dirty="0" smtClean="0">
                <a:latin typeface="Calibri" pitchFamily="34" charset="0"/>
              </a:rPr>
              <a:t> sunt </a:t>
            </a:r>
            <a:r>
              <a:rPr lang="ro-RO" sz="1800" dirty="0">
                <a:latin typeface="Calibri" pitchFamily="34" charset="0"/>
              </a:rPr>
              <a:t>în diferite faze de pregătire, după cum urmează:</a:t>
            </a:r>
            <a:endParaRPr lang="en-US" sz="1800" dirty="0">
              <a:latin typeface="Calibri" pitchFamily="34" charset="0"/>
            </a:endParaRPr>
          </a:p>
          <a:p>
            <a:pPr lvl="1"/>
            <a:r>
              <a:rPr lang="ro-RO" sz="1600" b="1" i="1" dirty="0">
                <a:latin typeface="Calibri" pitchFamily="34" charset="0"/>
              </a:rPr>
              <a:t>2 proiecte (Vrancea, Valea Jiului) </a:t>
            </a:r>
            <a:r>
              <a:rPr lang="ro-RO" sz="1600" i="1" dirty="0">
                <a:latin typeface="Calibri" pitchFamily="34" charset="0"/>
              </a:rPr>
              <a:t>au elaborate versiunile inițiale ale aplicaților de finanțare </a:t>
            </a:r>
            <a:endParaRPr lang="en-US" sz="1600" i="1" dirty="0">
              <a:latin typeface="Calibri" pitchFamily="34" charset="0"/>
            </a:endParaRPr>
          </a:p>
          <a:p>
            <a:pPr lvl="1"/>
            <a:r>
              <a:rPr lang="ro-RO" sz="1600" b="1" i="1" dirty="0">
                <a:latin typeface="Calibri" pitchFamily="34" charset="0"/>
              </a:rPr>
              <a:t>17 proiecte </a:t>
            </a:r>
            <a:r>
              <a:rPr lang="ro-RO" sz="1600" i="1" dirty="0">
                <a:latin typeface="Calibri" pitchFamily="34" charset="0"/>
              </a:rPr>
              <a:t>se află în elaborare studiile de fezabilitate (Ilfov, Suceava, Turda-Câmpia Turzii, București, Alba, Constanța, Cluj – Sălaj, Dolj, Galați, Olt, Satu Mare, Timiș, Caraș – Severin, Sibiu – Brașov, Teleorman, Mehedinți, Vâlcea)</a:t>
            </a:r>
            <a:endParaRPr lang="en-US" sz="1600" i="1" dirty="0">
              <a:latin typeface="Calibri" pitchFamily="34" charset="0"/>
            </a:endParaRPr>
          </a:p>
          <a:p>
            <a:pPr lvl="1"/>
            <a:r>
              <a:rPr lang="ro-RO" sz="1600" b="1" i="1" dirty="0" smtClean="0">
                <a:latin typeface="Calibri" pitchFamily="34" charset="0"/>
              </a:rPr>
              <a:t>1</a:t>
            </a:r>
            <a:r>
              <a:rPr lang="en-US" sz="1600" b="1" i="1" dirty="0" smtClean="0">
                <a:latin typeface="Calibri" pitchFamily="34" charset="0"/>
              </a:rPr>
              <a:t>8</a:t>
            </a:r>
            <a:r>
              <a:rPr lang="ro-RO" sz="1600" b="1" i="1" dirty="0" smtClean="0">
                <a:latin typeface="Calibri" pitchFamily="34" charset="0"/>
              </a:rPr>
              <a:t> </a:t>
            </a:r>
            <a:r>
              <a:rPr lang="ro-RO" sz="1600" b="1" i="1" dirty="0">
                <a:latin typeface="Calibri" pitchFamily="34" charset="0"/>
              </a:rPr>
              <a:t>proiecte </a:t>
            </a:r>
            <a:r>
              <a:rPr lang="ro-RO" sz="1600" i="1" dirty="0">
                <a:latin typeface="Calibri" pitchFamily="34" charset="0"/>
              </a:rPr>
              <a:t>se află în procedura de achiziție consultant (Dâmbovița, Iași, Arad, Argeș, Călărași, Bacău, Giurgiu, Neamț, Sibiu – Mediaș, Bistrița Năsăud, Apa Eurovol, Hunedoara, Buzău, Tulcea, Vaslui, Brăila, Prahova)</a:t>
            </a:r>
            <a:endParaRPr lang="en-US" sz="1600" i="1" dirty="0">
              <a:latin typeface="Calibri" pitchFamily="34" charset="0"/>
            </a:endParaRPr>
          </a:p>
          <a:p>
            <a:pPr lvl="1"/>
            <a:r>
              <a:rPr lang="ro-RO" sz="1600" b="1" i="1" dirty="0">
                <a:latin typeface="Calibri" pitchFamily="34" charset="0"/>
              </a:rPr>
              <a:t>3 proiecte </a:t>
            </a:r>
            <a:r>
              <a:rPr lang="ro-RO" sz="1600" i="1" dirty="0">
                <a:latin typeface="Calibri" pitchFamily="34" charset="0"/>
              </a:rPr>
              <a:t>se află în evaluarea documentaților de atribuire la ANRMAP (Botoșani, Maramureș, Mureș)</a:t>
            </a:r>
            <a:endParaRPr lang="en-US" sz="1600" i="1" dirty="0">
              <a:latin typeface="Calibri" pitchFamily="34" charset="0"/>
            </a:endParaRPr>
          </a:p>
          <a:p>
            <a:pPr lvl="1"/>
            <a:r>
              <a:rPr lang="ro-RO" sz="1600" b="1" i="1" dirty="0">
                <a:latin typeface="Calibri" pitchFamily="34" charset="0"/>
              </a:rPr>
              <a:t>4 proiecte </a:t>
            </a:r>
            <a:r>
              <a:rPr lang="ro-RO" sz="1600" i="1" dirty="0">
                <a:latin typeface="Calibri" pitchFamily="34" charset="0"/>
              </a:rPr>
              <a:t>se află la faza de pregătire a Caietului de sarcini (Harghita, Covasna, Bihor, Gorj)</a:t>
            </a:r>
            <a:endParaRPr lang="en-US" sz="1600" i="1" dirty="0">
              <a:latin typeface="Calibri" pitchFamily="34" charset="0"/>
            </a:endParaRPr>
          </a:p>
          <a:p>
            <a:pPr lvl="1"/>
            <a:r>
              <a:rPr lang="ro-RO" sz="1600" b="1" i="1" dirty="0">
                <a:latin typeface="Calibri" pitchFamily="34" charset="0"/>
              </a:rPr>
              <a:t>Pentru 1 proiect pregătirea se va realiza din fonduri proprii </a:t>
            </a:r>
            <a:r>
              <a:rPr lang="ro-RO" sz="1600" i="1" dirty="0">
                <a:latin typeface="Calibri" pitchFamily="34" charset="0"/>
              </a:rPr>
              <a:t>(</a:t>
            </a:r>
            <a:r>
              <a:rPr lang="ro-RO" sz="1600" i="1" dirty="0" smtClean="0">
                <a:latin typeface="Calibri" pitchFamily="34" charset="0"/>
              </a:rPr>
              <a:t>Brașov)</a:t>
            </a:r>
            <a:endParaRPr lang="en-US" sz="1600" i="1" dirty="0" smtClean="0">
              <a:latin typeface="Calibri" pitchFamily="34" charset="0"/>
            </a:endParaRPr>
          </a:p>
          <a:p>
            <a:pPr marL="736092" lvl="1" indent="-342900">
              <a:buFont typeface="+mj-lt"/>
              <a:buAutoNum type="arabicPeriod"/>
            </a:pPr>
            <a:endParaRPr lang="en-US" sz="1600" dirty="0">
              <a:latin typeface="Calibri" pitchFamily="34" charset="0"/>
            </a:endParaRPr>
          </a:p>
          <a:p>
            <a:pPr marL="109728" indent="0">
              <a:buClr>
                <a:srgbClr val="FF0000"/>
              </a:buClr>
              <a:buSzPct val="100000"/>
              <a:buNone/>
            </a:pPr>
            <a:endParaRPr lang="ro-RO" sz="2400" b="1" dirty="0" smtClean="0">
              <a:latin typeface="Calibri" pitchFamily="34" charset="0"/>
            </a:endParaRPr>
          </a:p>
          <a:p>
            <a:pPr marL="109728" indent="0">
              <a:buClr>
                <a:srgbClr val="FF0000"/>
              </a:buClr>
              <a:buSzPct val="100000"/>
              <a:buNone/>
            </a:pPr>
            <a:endParaRPr lang="ro-RO" sz="2400" b="1" dirty="0"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9512" y="274638"/>
            <a:ext cx="8229600" cy="778098"/>
          </a:xfrm>
        </p:spPr>
        <p:txBody>
          <a:bodyPr/>
          <a:lstStyle/>
          <a:p>
            <a:pPr algn="ctr"/>
            <a:r>
              <a:rPr lang="pt-BR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ro-RO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Mediu – apă și deșeuri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3031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9856" y="1052736"/>
            <a:ext cx="8291264" cy="5544616"/>
          </a:xfrm>
        </p:spPr>
        <p:txBody>
          <a:bodyPr>
            <a:normAutofit/>
          </a:bodyPr>
          <a:lstStyle/>
          <a:p>
            <a:pPr marL="109728" lvl="0" indent="0">
              <a:buClr>
                <a:srgbClr val="FF0000"/>
              </a:buClr>
              <a:buSzPct val="100000"/>
              <a:buNone/>
            </a:pPr>
            <a:r>
              <a:rPr lang="ro-RO" sz="2400" b="1" u="sng" dirty="0" smtClean="0">
                <a:latin typeface="Calibri" pitchFamily="34" charset="0"/>
              </a:rPr>
              <a:t>Biodiversitate </a:t>
            </a:r>
            <a:r>
              <a:rPr lang="ro-RO" sz="2400" b="1" dirty="0" smtClean="0">
                <a:latin typeface="Calibri" pitchFamily="34" charset="0"/>
              </a:rPr>
              <a:t> - </a:t>
            </a:r>
            <a:r>
              <a:rPr lang="ro-RO" sz="1800" dirty="0" smtClean="0">
                <a:latin typeface="Calibri" pitchFamily="34" charset="0"/>
              </a:rPr>
              <a:t>apel </a:t>
            </a:r>
            <a:r>
              <a:rPr lang="ro-RO" sz="1800" dirty="0">
                <a:latin typeface="Calibri" pitchFamily="34" charset="0"/>
              </a:rPr>
              <a:t>de </a:t>
            </a:r>
            <a:r>
              <a:rPr lang="ro-RO" sz="1800" dirty="0" smtClean="0">
                <a:latin typeface="Calibri" pitchFamily="34" charset="0"/>
              </a:rPr>
              <a:t>proiecte</a:t>
            </a:r>
          </a:p>
          <a:p>
            <a:pPr marL="109728" lvl="0" indent="0">
              <a:buClr>
                <a:srgbClr val="FF0000"/>
              </a:buClr>
              <a:buSzPct val="100000"/>
              <a:buNone/>
            </a:pPr>
            <a:endParaRPr lang="ro-RO" sz="1800" dirty="0">
              <a:latin typeface="Calibri" pitchFamily="34" charset="0"/>
            </a:endParaRPr>
          </a:p>
          <a:p>
            <a:pPr marL="109728" indent="0" algn="just">
              <a:buClr>
                <a:srgbClr val="FF0000"/>
              </a:buClr>
              <a:buSzPct val="100000"/>
              <a:buNone/>
            </a:pPr>
            <a:r>
              <a:rPr lang="ro-RO" sz="2400" b="1" u="sng" dirty="0" smtClean="0">
                <a:latin typeface="Calibri" pitchFamily="34" charset="0"/>
              </a:rPr>
              <a:t>Monitorizarea aerului</a:t>
            </a:r>
            <a:r>
              <a:rPr lang="ro-RO" sz="2400" b="1" dirty="0" smtClean="0">
                <a:latin typeface="Calibri" pitchFamily="34" charset="0"/>
              </a:rPr>
              <a:t> – </a:t>
            </a:r>
            <a:r>
              <a:rPr lang="ro-RO" sz="1800" b="1" dirty="0">
                <a:solidFill>
                  <a:srgbClr val="FF0000"/>
                </a:solidFill>
                <a:latin typeface="Calibri" pitchFamily="34" charset="0"/>
              </a:rPr>
              <a:t>3 proiecte </a:t>
            </a:r>
            <a:r>
              <a:rPr lang="ro-RO" sz="1800" dirty="0" smtClean="0">
                <a:latin typeface="Calibri" pitchFamily="34" charset="0"/>
              </a:rPr>
              <a:t>dezvol</a:t>
            </a:r>
            <a:r>
              <a:rPr lang="en-US" sz="1800" dirty="0" smtClean="0">
                <a:latin typeface="Calibri" pitchFamily="34" charset="0"/>
              </a:rPr>
              <a:t>t</a:t>
            </a:r>
            <a:r>
              <a:rPr lang="ro-RO" sz="1800" dirty="0" smtClean="0">
                <a:latin typeface="Calibri" pitchFamily="34" charset="0"/>
              </a:rPr>
              <a:t>ate </a:t>
            </a:r>
            <a:r>
              <a:rPr lang="ro-RO" sz="1800" dirty="0">
                <a:latin typeface="Calibri" pitchFamily="34" charset="0"/>
              </a:rPr>
              <a:t>de MMAP pentru dezvoltarea unei baza de date privind emisiile de poluanți, sistem de prognoză a aerului, stații de monitorizare a calității </a:t>
            </a:r>
            <a:r>
              <a:rPr lang="ro-RO" sz="1800" dirty="0" smtClean="0">
                <a:latin typeface="Calibri" pitchFamily="34" charset="0"/>
              </a:rPr>
              <a:t>aerului</a:t>
            </a:r>
          </a:p>
          <a:p>
            <a:pPr marL="109728" indent="0" algn="just">
              <a:buClr>
                <a:srgbClr val="FF0000"/>
              </a:buClr>
              <a:buSzPct val="100000"/>
              <a:buNone/>
            </a:pPr>
            <a:endParaRPr lang="ro-RO" sz="1800" dirty="0">
              <a:latin typeface="Calibri" pitchFamily="34" charset="0"/>
            </a:endParaRPr>
          </a:p>
          <a:p>
            <a:pPr marL="109728" indent="0" algn="just">
              <a:buClr>
                <a:srgbClr val="FF0000"/>
              </a:buClr>
              <a:buSzPct val="100000"/>
              <a:buNone/>
            </a:pPr>
            <a:r>
              <a:rPr lang="ro-RO" sz="2400" b="1" u="sng" dirty="0" smtClean="0">
                <a:latin typeface="Calibri" pitchFamily="34" charset="0"/>
              </a:rPr>
              <a:t>Situri contaminate</a:t>
            </a:r>
          </a:p>
          <a:p>
            <a:pPr lvl="0" algn="just">
              <a:buClr>
                <a:srgbClr val="FF0000"/>
              </a:buClr>
              <a:buSzPct val="100000"/>
              <a:buFont typeface="Wingdings" pitchFamily="2" charset="2"/>
              <a:buChar char="q"/>
            </a:pPr>
            <a:r>
              <a:rPr lang="ro-RO" sz="1800" dirty="0" smtClean="0">
                <a:latin typeface="Calibri" pitchFamily="34" charset="0"/>
              </a:rPr>
              <a:t>2 proiecte </a:t>
            </a:r>
            <a:r>
              <a:rPr lang="ro-RO" sz="1800" dirty="0" err="1" smtClean="0">
                <a:latin typeface="Calibri" pitchFamily="34" charset="0"/>
              </a:rPr>
              <a:t>fazate</a:t>
            </a:r>
            <a:r>
              <a:rPr lang="ro-RO" sz="1800" dirty="0" smtClean="0">
                <a:latin typeface="Calibri" pitchFamily="34" charset="0"/>
              </a:rPr>
              <a:t> cu valoare de cca. 24 mil. euro</a:t>
            </a:r>
            <a:r>
              <a:rPr lang="vi-VN" sz="1800" dirty="0" smtClean="0">
                <a:latin typeface="Calibri" pitchFamily="34" charset="0"/>
              </a:rPr>
              <a:t>.</a:t>
            </a:r>
            <a:endParaRPr lang="ro-RO" sz="1800" dirty="0" smtClean="0">
              <a:latin typeface="Calibri" pitchFamily="34" charset="0"/>
            </a:endParaRPr>
          </a:p>
          <a:p>
            <a:pPr algn="just">
              <a:buClr>
                <a:srgbClr val="FF0000"/>
              </a:buClr>
              <a:buSzPct val="100000"/>
              <a:buFont typeface="Wingdings" pitchFamily="2" charset="2"/>
              <a:buChar char="q"/>
            </a:pPr>
            <a:r>
              <a:rPr lang="vi-VN" sz="1800" dirty="0">
                <a:latin typeface="Calibri" pitchFamily="34" charset="0"/>
              </a:rPr>
              <a:t>Proiecte identificate în prealabil pentru câmpuri petroliere și miniere, având ca termen estimat pentru depunerea aplicațiilor Decembrie 2016.</a:t>
            </a:r>
            <a:endParaRPr lang="ro-RO" sz="1800" dirty="0">
              <a:latin typeface="Calibri" pitchFamily="34" charset="0"/>
            </a:endParaRPr>
          </a:p>
          <a:p>
            <a:pPr lvl="0" algn="just">
              <a:buClr>
                <a:srgbClr val="FF0000"/>
              </a:buClr>
              <a:buSzPct val="100000"/>
              <a:buFont typeface="Wingdings" pitchFamily="2" charset="2"/>
              <a:buChar char="q"/>
            </a:pPr>
            <a:r>
              <a:rPr lang="vi-VN" sz="1800" dirty="0" smtClean="0">
                <a:latin typeface="Calibri" pitchFamily="34" charset="0"/>
              </a:rPr>
              <a:t>Cerere </a:t>
            </a:r>
            <a:r>
              <a:rPr lang="vi-VN" sz="1800" dirty="0">
                <a:latin typeface="Calibri" pitchFamily="34" charset="0"/>
              </a:rPr>
              <a:t>de depunere de proiecte, cu termen pentru depunerea aplicațiilor Decembrie 2017. În cadrul acestui apel, se va avea în vedere utilizarea de fișe de proiecte pentru a evalua eligibilitatea înainte de a pregăti o aplicație completă</a:t>
            </a:r>
          </a:p>
          <a:p>
            <a:pPr lvl="0" algn="just">
              <a:buClr>
                <a:srgbClr val="FF0000"/>
              </a:buClr>
              <a:buSzPct val="100000"/>
              <a:buFont typeface="Wingdings" pitchFamily="2" charset="2"/>
              <a:buChar char="q"/>
            </a:pPr>
            <a:r>
              <a:rPr lang="vi-VN" sz="1800" dirty="0" smtClean="0">
                <a:latin typeface="Calibri" pitchFamily="34" charset="0"/>
              </a:rPr>
              <a:t>Identificarea </a:t>
            </a:r>
            <a:r>
              <a:rPr lang="vi-VN" sz="1800" dirty="0">
                <a:latin typeface="Calibri" pitchFamily="34" charset="0"/>
              </a:rPr>
              <a:t>continuă a beneficiarilor, printr-un proiect de Asistenţă tehnică privind gestionarea siturilor contaminate, inclusiv pregătirea portofoliului de proiecte pentru perioada de programare 2014-2020, în vederea identificării potenţialelor </a:t>
            </a:r>
            <a:r>
              <a:rPr lang="vi-VN" sz="1800" dirty="0" smtClean="0">
                <a:latin typeface="Calibri" pitchFamily="34" charset="0"/>
              </a:rPr>
              <a:t>proiecte</a:t>
            </a:r>
            <a:endParaRPr lang="ro-RO" sz="1800" dirty="0" smtClean="0">
              <a:latin typeface="Calibri" pitchFamily="34" charset="0"/>
            </a:endParaRPr>
          </a:p>
          <a:p>
            <a:pPr marL="109728" lvl="0" indent="0" algn="just">
              <a:buClr>
                <a:srgbClr val="FF0000"/>
              </a:buClr>
              <a:buSzPct val="100000"/>
              <a:buNone/>
            </a:pPr>
            <a:endParaRPr lang="vi-VN" sz="1800" dirty="0">
              <a:latin typeface="Calibri" pitchFamily="34" charset="0"/>
            </a:endParaRPr>
          </a:p>
          <a:p>
            <a:pPr marL="109728" indent="0">
              <a:buClr>
                <a:srgbClr val="FF0000"/>
              </a:buClr>
              <a:buSzPct val="100000"/>
              <a:buNone/>
            </a:pPr>
            <a:endParaRPr lang="ro-RO" sz="2400" b="1" dirty="0" smtClean="0">
              <a:latin typeface="Calibri" pitchFamily="34" charset="0"/>
            </a:endParaRPr>
          </a:p>
          <a:p>
            <a:pPr marL="109728" indent="0">
              <a:buClr>
                <a:srgbClr val="FF0000"/>
              </a:buClr>
              <a:buSzPct val="100000"/>
              <a:buNone/>
            </a:pPr>
            <a:endParaRPr lang="ro-RO" sz="2400" b="1" dirty="0"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9512" y="274638"/>
            <a:ext cx="8229600" cy="778098"/>
          </a:xfrm>
        </p:spPr>
        <p:txBody>
          <a:bodyPr/>
          <a:lstStyle/>
          <a:p>
            <a:pPr algn="ctr"/>
            <a:r>
              <a:rPr lang="pt-BR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ro-RO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Mediu – protecția naturii, aer, situri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7674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9856" y="778098"/>
            <a:ext cx="8486600" cy="5819254"/>
          </a:xfrm>
        </p:spPr>
        <p:txBody>
          <a:bodyPr>
            <a:normAutofit/>
          </a:bodyPr>
          <a:lstStyle/>
          <a:p>
            <a:pPr marL="109728" lvl="0" indent="0">
              <a:buNone/>
            </a:pPr>
            <a:r>
              <a:rPr lang="ro-RO" sz="2400" b="1" u="sng" dirty="0" smtClean="0">
                <a:latin typeface="Calibri" pitchFamily="34" charset="0"/>
              </a:rPr>
              <a:t>Ghiduri publicate în consultare</a:t>
            </a:r>
          </a:p>
          <a:p>
            <a:pPr lvl="0"/>
            <a:r>
              <a:rPr lang="ro-RO" sz="2000" dirty="0" smtClean="0">
                <a:latin typeface="Calibri" pitchFamily="34" charset="0"/>
              </a:rPr>
              <a:t>Biodiversitate – 17.08.2015</a:t>
            </a:r>
          </a:p>
          <a:p>
            <a:pPr lvl="0"/>
            <a:r>
              <a:rPr lang="ro-RO" sz="2000" dirty="0" smtClean="0">
                <a:latin typeface="Calibri" pitchFamily="34" charset="0"/>
              </a:rPr>
              <a:t>Energie, apă, deșeuri, aer – 1.09.2015</a:t>
            </a:r>
          </a:p>
          <a:p>
            <a:pPr lvl="0"/>
            <a:r>
              <a:rPr lang="ro-RO" sz="2000" dirty="0" smtClean="0">
                <a:latin typeface="Calibri" pitchFamily="34" charset="0"/>
              </a:rPr>
              <a:t>Situri contaminate, riscuri – 15.09.2015</a:t>
            </a:r>
          </a:p>
          <a:p>
            <a:pPr lvl="0"/>
            <a:r>
              <a:rPr lang="ro-RO" sz="2000" dirty="0" smtClean="0">
                <a:latin typeface="Calibri" pitchFamily="34" charset="0"/>
              </a:rPr>
              <a:t>Prevenirea indundațiilor și eroziune costieră  - 01.11.2015</a:t>
            </a:r>
          </a:p>
          <a:p>
            <a:pPr marL="109728" lvl="0" indent="0">
              <a:buNone/>
            </a:pPr>
            <a:endParaRPr lang="ro-RO" sz="800" dirty="0">
              <a:latin typeface="Calibri" pitchFamily="34" charset="0"/>
            </a:endParaRPr>
          </a:p>
          <a:p>
            <a:pPr marL="109728" lvl="0" indent="0">
              <a:buNone/>
            </a:pPr>
            <a:r>
              <a:rPr lang="ro-RO" sz="2400" b="1" u="sng" dirty="0">
                <a:solidFill>
                  <a:srgbClr val="FF0000"/>
                </a:solidFill>
                <a:latin typeface="Calibri" pitchFamily="34" charset="0"/>
              </a:rPr>
              <a:t>Lansare: </a:t>
            </a:r>
            <a:endParaRPr lang="ro-RO" sz="2400" b="1" u="sng" dirty="0" smtClean="0">
              <a:solidFill>
                <a:srgbClr val="FF0000"/>
              </a:solidFill>
              <a:latin typeface="Calibri" pitchFamily="34" charset="0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ro-RO" sz="2000" dirty="0">
                <a:latin typeface="Calibri" pitchFamily="34" charset="0"/>
              </a:rPr>
              <a:t>Apa &amp; </a:t>
            </a:r>
            <a:r>
              <a:rPr lang="ro-RO" sz="2000" dirty="0" smtClean="0">
                <a:latin typeface="Calibri" pitchFamily="34" charset="0"/>
              </a:rPr>
              <a:t>deșeuri &amp; aer &amp; termoficare:martie 2016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o-RO" sz="2000" dirty="0" smtClean="0">
                <a:latin typeface="Calibri" pitchFamily="34" charset="0"/>
              </a:rPr>
              <a:t>Biodiversitate &amp; riscuri: </a:t>
            </a:r>
            <a:r>
              <a:rPr lang="ro-RO" sz="2000" dirty="0">
                <a:latin typeface="Calibri" pitchFamily="34" charset="0"/>
              </a:rPr>
              <a:t>aprilie </a:t>
            </a:r>
            <a:r>
              <a:rPr lang="ro-RO" sz="2000" dirty="0" smtClean="0">
                <a:latin typeface="Calibri" pitchFamily="34" charset="0"/>
              </a:rPr>
              <a:t>2016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o-RO" sz="2000" dirty="0" smtClean="0">
                <a:latin typeface="Calibri" pitchFamily="34" charset="0"/>
              </a:rPr>
              <a:t>Situri contaminate: iunie 2016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o-RO" sz="2000" dirty="0">
                <a:latin typeface="Calibri" pitchFamily="34" charset="0"/>
              </a:rPr>
              <a:t>Prevenirea indundațiilor și eroziune </a:t>
            </a:r>
            <a:r>
              <a:rPr lang="ro-RO" sz="2000" dirty="0" smtClean="0">
                <a:latin typeface="Calibri" pitchFamily="34" charset="0"/>
              </a:rPr>
              <a:t>costieră: mai 2016</a:t>
            </a:r>
            <a:endParaRPr lang="ro-RO" sz="2000" dirty="0">
              <a:latin typeface="Calibri" pitchFamily="34" charset="0"/>
            </a:endParaRPr>
          </a:p>
          <a:p>
            <a:pPr marL="109728" lvl="0" indent="0">
              <a:buNone/>
            </a:pPr>
            <a:endParaRPr lang="ro-RO" sz="900" b="1" u="sng" dirty="0" smtClean="0">
              <a:latin typeface="Calibri" pitchFamily="34" charset="0"/>
            </a:endParaRPr>
          </a:p>
          <a:p>
            <a:pPr marL="109728" lvl="0" indent="0">
              <a:buNone/>
            </a:pPr>
            <a:r>
              <a:rPr lang="ro-RO" sz="2400" b="1" u="sng" dirty="0" smtClean="0">
                <a:latin typeface="Calibri" pitchFamily="34" charset="0"/>
              </a:rPr>
              <a:t>Alte ghiduri </a:t>
            </a:r>
            <a:endParaRPr lang="ro-RO" sz="2400" b="1" u="sng" dirty="0">
              <a:latin typeface="Calibri" pitchFamily="34" charset="0"/>
            </a:endParaRPr>
          </a:p>
          <a:p>
            <a:pPr lvl="0">
              <a:buClr>
                <a:srgbClr val="2DA2BF"/>
              </a:buClr>
            </a:pPr>
            <a:r>
              <a:rPr lang="ro-RO" sz="2000" dirty="0">
                <a:solidFill>
                  <a:prstClr val="black"/>
                </a:solidFill>
                <a:latin typeface="Calibri" pitchFamily="34" charset="0"/>
              </a:rPr>
              <a:t>Ecosisteme degradate: Aprilie 2017</a:t>
            </a:r>
          </a:p>
          <a:p>
            <a:pPr lvl="0">
              <a:buClr>
                <a:srgbClr val="2DA2BF"/>
              </a:buClr>
            </a:pPr>
            <a:r>
              <a:rPr lang="ro-RO" sz="2000" dirty="0" smtClean="0">
                <a:solidFill>
                  <a:prstClr val="black"/>
                </a:solidFill>
                <a:latin typeface="Calibri" pitchFamily="34" charset="0"/>
              </a:rPr>
              <a:t>Alte </a:t>
            </a:r>
            <a:r>
              <a:rPr lang="ro-RO" sz="2000" dirty="0">
                <a:solidFill>
                  <a:prstClr val="black"/>
                </a:solidFill>
                <a:latin typeface="Calibri" pitchFamily="34" charset="0"/>
              </a:rPr>
              <a:t>riscuri: Aprilie 2017</a:t>
            </a:r>
            <a:endParaRPr lang="en-US" sz="2000" dirty="0">
              <a:solidFill>
                <a:prstClr val="black"/>
              </a:solidFill>
              <a:latin typeface="Calibri" pitchFamily="34" charset="0"/>
            </a:endParaRPr>
          </a:p>
          <a:p>
            <a:pPr marL="109728" indent="0">
              <a:buClr>
                <a:srgbClr val="FF0000"/>
              </a:buClr>
              <a:buSzPct val="100000"/>
              <a:buNone/>
            </a:pPr>
            <a:endParaRPr lang="ro-RO" sz="2400" b="1" dirty="0" smtClean="0">
              <a:latin typeface="Calibri" pitchFamily="34" charset="0"/>
            </a:endParaRPr>
          </a:p>
          <a:p>
            <a:pPr marL="109728" indent="0">
              <a:buClr>
                <a:srgbClr val="FF0000"/>
              </a:buClr>
              <a:buSzPct val="100000"/>
              <a:buNone/>
            </a:pPr>
            <a:endParaRPr lang="ro-RO" sz="2400" b="1" dirty="0"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9856" y="0"/>
            <a:ext cx="8229600" cy="778098"/>
          </a:xfrm>
        </p:spPr>
        <p:txBody>
          <a:bodyPr/>
          <a:lstStyle/>
          <a:p>
            <a:pPr algn="ctr"/>
            <a:r>
              <a:rPr lang="pt-BR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ro-RO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Calendar lansări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3145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844824"/>
            <a:ext cx="7272808" cy="4162467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algn="r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2265" y="1106160"/>
            <a:ext cx="8229600" cy="3168352"/>
          </a:xfrm>
        </p:spPr>
        <p:txBody>
          <a:bodyPr>
            <a:normAutofit/>
          </a:bodyPr>
          <a:lstStyle/>
          <a:p>
            <a:pPr algn="ctr"/>
            <a:r>
              <a:rPr 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Valerica PETRUTA</a:t>
            </a:r>
            <a:b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Ministerul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Fondurilor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Europene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Direcţia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Generală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Infrastructura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Mare 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Organismul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Intermediar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Regional POS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Sibiu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Sibiu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România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valerica.petruta@fonduri-ue.ro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www.fonduri-ue.ro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99592" y="2690336"/>
            <a:ext cx="77048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en-US" altLang="ro-RO" dirty="0" smtClean="0"/>
          </a:p>
          <a:p>
            <a:pPr algn="r"/>
            <a:endParaRPr lang="en-US" altLang="ro-RO" dirty="0" smtClean="0"/>
          </a:p>
          <a:p>
            <a:pPr algn="r"/>
            <a:endParaRPr lang="en-US" altLang="ro-RO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ro-RO" dirty="0" smtClean="0"/>
          </a:p>
          <a:p>
            <a:pPr algn="r"/>
            <a:endParaRPr lang="en-US" altLang="ro-RO" dirty="0"/>
          </a:p>
          <a:p>
            <a:pPr algn="r"/>
            <a:r>
              <a:rPr lang="en-US" altLang="ro-R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o-RO" altLang="ro-R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 rugăm să consultaţi POIM pe </a:t>
            </a:r>
            <a:r>
              <a:rPr lang="ro-RO" altLang="ro-RO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www.fonduri-ue.ro</a:t>
            </a:r>
            <a:endParaRPr lang="en-US" altLang="ro-RO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o-RO" altLang="ro-RO" b="1" dirty="0" smtClean="0">
              <a:solidFill>
                <a:srgbClr val="FF0000"/>
              </a:solidFill>
            </a:endParaRPr>
          </a:p>
          <a:p>
            <a:pPr algn="r"/>
            <a:endParaRPr lang="ro-RO" altLang="ro-RO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42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1" indent="0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pt-BR" sz="2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Alocare </a:t>
            </a:r>
            <a:r>
              <a:rPr lang="ro-RO" sz="26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financiară</a:t>
            </a:r>
            <a:r>
              <a:rPr lang="en-US" sz="26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: </a:t>
            </a:r>
            <a:r>
              <a:rPr lang="ro-RO" sz="2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9,4 </a:t>
            </a:r>
            <a:r>
              <a:rPr lang="ro-RO" sz="26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mld. euro</a:t>
            </a:r>
            <a:r>
              <a:rPr lang="ro-RO" sz="2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din care</a:t>
            </a:r>
            <a:r>
              <a:rPr lang="ro-RO" sz="26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US" sz="26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0" lvl="1" indent="0">
              <a:spcBef>
                <a:spcPts val="100"/>
              </a:spcBef>
              <a:spcAft>
                <a:spcPts val="100"/>
              </a:spcAft>
              <a:buNone/>
              <a:defRPr/>
            </a:pPr>
            <a:endParaRPr lang="ro-RO" sz="26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1778508" lvl="7" indent="-342900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v"/>
              <a:defRPr/>
            </a:pPr>
            <a:r>
              <a:rPr lang="pt-BR" sz="2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t-BR" sz="2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2.483.527.507 </a:t>
            </a:r>
            <a:r>
              <a:rPr lang="ro-RO" sz="2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– </a:t>
            </a:r>
            <a:r>
              <a:rPr lang="pt-BR" sz="2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FEDR</a:t>
            </a:r>
          </a:p>
          <a:p>
            <a:pPr marL="1892808" lvl="7" indent="-457200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v"/>
              <a:defRPr/>
            </a:pPr>
            <a:r>
              <a:rPr lang="pt-BR" sz="2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6.934.996.977 </a:t>
            </a:r>
            <a:r>
              <a:rPr lang="ro-RO" sz="2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– </a:t>
            </a:r>
            <a:r>
              <a:rPr lang="pt-BR" sz="2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ro-RO" sz="2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ond </a:t>
            </a:r>
            <a:r>
              <a:rPr lang="pt-BR" sz="2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</a:t>
            </a:r>
            <a:r>
              <a:rPr lang="ro-RO" sz="2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oeziune</a:t>
            </a:r>
            <a:r>
              <a:rPr lang="pt-BR" sz="2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</a:t>
            </a:r>
          </a:p>
          <a:p>
            <a:pPr marL="0" lvl="1" indent="0">
              <a:spcBef>
                <a:spcPts val="100"/>
              </a:spcBef>
              <a:spcAft>
                <a:spcPts val="100"/>
              </a:spcAft>
              <a:buNone/>
              <a:defRPr/>
            </a:pPr>
            <a:endParaRPr lang="en-US" sz="26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0" lvl="1" indent="0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ro-RO" sz="2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Obiective tematice:</a:t>
            </a:r>
          </a:p>
          <a:p>
            <a:pPr marL="457200" lvl="1" indent="-457200" algn="just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q"/>
              <a:defRPr/>
            </a:pPr>
            <a:r>
              <a:rPr lang="en-US" sz="2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OT </a:t>
            </a:r>
            <a:r>
              <a:rPr lang="ro-RO" sz="2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7</a:t>
            </a:r>
            <a:r>
              <a:rPr lang="ro-RO" sz="2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Promovarea sistemelor de transport durabile şi eliminarea blocajelor din cadrul infrastructurilor reţelelor majore </a:t>
            </a:r>
            <a:endParaRPr lang="en-US" sz="26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57200" lvl="1" indent="-457200" algn="just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q"/>
              <a:defRPr/>
            </a:pPr>
            <a:r>
              <a:rPr lang="ro-RO" sz="2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OT 6</a:t>
            </a:r>
            <a:r>
              <a:rPr lang="ro-RO" sz="2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vi-VN" sz="2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Protecţia mediului şi promovarea utilizării eficiente a resurselor.</a:t>
            </a:r>
            <a:endParaRPr lang="ro-RO" sz="26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57200" lvl="1" indent="-457200" algn="just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q"/>
              <a:defRPr/>
            </a:pPr>
            <a:r>
              <a:rPr lang="ro-RO" sz="2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o-RO" sz="2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OT 5</a:t>
            </a:r>
            <a:r>
              <a:rPr lang="ro-RO" sz="2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t-IT" sz="2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Promovarea adaptării la schimbările climatice, prevenirea şi gestionarea riscurilor</a:t>
            </a:r>
          </a:p>
          <a:p>
            <a:pPr marL="457200" lvl="1" indent="-457200" algn="just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q"/>
              <a:defRPr/>
            </a:pPr>
            <a:r>
              <a:rPr lang="it-IT" sz="2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t-IT" sz="2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OT 4 </a:t>
            </a:r>
            <a:r>
              <a:rPr lang="ro-RO" sz="2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Sprijinirea tranziţiei către o economie cu emisii scăzute de carbon în toate sectoarele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Programul Operațional Infrastructură Mare (I)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8453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972008"/>
          </a:xfrm>
        </p:spPr>
        <p:txBody>
          <a:bodyPr>
            <a:normAutofit fontScale="55000" lnSpcReduction="20000"/>
          </a:bodyPr>
          <a:lstStyle/>
          <a:p>
            <a:pPr marL="109538" indent="0">
              <a:buNone/>
            </a:pPr>
            <a:r>
              <a:rPr lang="ro-RO" sz="32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POIM 2014-2020 cuprinde opt</a:t>
            </a:r>
            <a:r>
              <a:rPr lang="en-US" sz="32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o-RO" sz="32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Axe Prioritare</a:t>
            </a:r>
            <a:r>
              <a:rPr lang="en-US" sz="32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endParaRPr lang="ro-RO" sz="32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09538" indent="0">
              <a:buNone/>
            </a:pPr>
            <a:r>
              <a:rPr lang="en-US" sz="3200" dirty="0">
                <a:latin typeface="Calibri" pitchFamily="34" charset="0"/>
                <a:ea typeface="Calibri" pitchFamily="34" charset="0"/>
                <a:cs typeface="Calibri" pitchFamily="34" charset="0"/>
              </a:rPr>
              <a:t> 	</a:t>
            </a:r>
            <a:r>
              <a:rPr lang="ro-RO" sz="3200" b="1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Transport (56,3%)</a:t>
            </a:r>
            <a:endParaRPr lang="ro-RO" sz="2800" b="1" dirty="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09538" indent="0">
              <a:buFont typeface="Wingdings" pitchFamily="2" charset="2"/>
              <a:buChar char="q"/>
            </a:pPr>
            <a:r>
              <a:rPr lang="ro-RO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AP1 - </a:t>
            </a:r>
            <a:r>
              <a:rPr lang="vi-VN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Îmbunătăţirea mobilităţii prin dezvoltarea reţelei TEN-T </a:t>
            </a:r>
            <a:r>
              <a:rPr lang="ro-RO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şi a transportului cu metroul</a:t>
            </a:r>
          </a:p>
          <a:p>
            <a:pPr marL="109538" indent="0">
              <a:buFont typeface="Wingdings" pitchFamily="2" charset="2"/>
              <a:buChar char="q"/>
            </a:pPr>
            <a:r>
              <a:rPr lang="ro-RO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AP2 - Dezvoltarea unui sistem de transport multimodal, de calitate, durabil şi eficient</a:t>
            </a:r>
          </a:p>
          <a:p>
            <a:pPr marL="109538" indent="0">
              <a:buFont typeface="Wingdings" pitchFamily="2" charset="2"/>
              <a:buChar char="q"/>
            </a:pPr>
            <a:endParaRPr lang="ro-RO" sz="2800" b="1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09538" indent="0">
              <a:buNone/>
            </a:pPr>
            <a:r>
              <a:rPr lang="ro-RO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 </a:t>
            </a:r>
            <a:r>
              <a:rPr lang="en-US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ro-RO" sz="3200" b="1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Mediu și schimbări climatice (37,6%)</a:t>
            </a:r>
          </a:p>
          <a:p>
            <a:pPr marL="109538" indent="0">
              <a:buFont typeface="Wingdings" pitchFamily="2" charset="2"/>
              <a:buChar char="q"/>
            </a:pPr>
            <a:r>
              <a:rPr lang="ro-RO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AP3 - </a:t>
            </a:r>
            <a:r>
              <a:rPr lang="vi-VN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Dezvoltarea infrastructurii de </a:t>
            </a:r>
            <a:r>
              <a:rPr lang="en-US" sz="29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mediu</a:t>
            </a:r>
            <a:r>
              <a:rPr lang="en-US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vi-VN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în condiţii de management eficient al resurselor</a:t>
            </a:r>
            <a:endParaRPr lang="ro-RO" sz="2900" b="1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09538" indent="0">
              <a:buFont typeface="Wingdings" pitchFamily="2" charset="2"/>
              <a:buChar char="q"/>
            </a:pPr>
            <a:r>
              <a:rPr lang="ro-RO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 4- </a:t>
            </a:r>
            <a:r>
              <a:rPr lang="vi-VN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Protecţia mediului prin măsuri de conservare a biodiversităţii, monitorizarea calităţii aerului</a:t>
            </a:r>
            <a:endParaRPr lang="ro-RO" sz="2900" b="1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09538" indent="0">
              <a:buFont typeface="Wingdings" pitchFamily="2" charset="2"/>
              <a:buChar char="q"/>
            </a:pPr>
            <a:r>
              <a:rPr lang="ro-RO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AP5 - Promovarea adaptării la schimbările climatice, prevenirea şi gestionarea riscurilor</a:t>
            </a:r>
          </a:p>
          <a:p>
            <a:pPr marL="109538" indent="0">
              <a:buFont typeface="Wingdings" pitchFamily="2" charset="2"/>
              <a:buChar char="q"/>
            </a:pPr>
            <a:endParaRPr lang="ro-RO" sz="2800" b="1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09538" indent="0">
              <a:buNone/>
            </a:pPr>
            <a:r>
              <a:rPr lang="en-US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ro-RO" sz="3200" b="1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Energie curată şi eficienţă energetică (5,1%)</a:t>
            </a:r>
          </a:p>
          <a:p>
            <a:pPr marL="109538" indent="0">
              <a:buFont typeface="Wingdings" pitchFamily="2" charset="2"/>
              <a:buChar char="q"/>
            </a:pPr>
            <a:r>
              <a:rPr lang="ro-RO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AP6 – </a:t>
            </a:r>
            <a:r>
              <a:rPr lang="vi-VN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Promovarea energiei curate şi eficienţei energetice în vederea susținerii unei economii cu emisii scăzute de carbon</a:t>
            </a:r>
            <a:endParaRPr lang="ro-RO" sz="2900" b="1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09538" indent="0">
              <a:buFont typeface="Wingdings" pitchFamily="2" charset="2"/>
              <a:buChar char="q"/>
            </a:pPr>
            <a:r>
              <a:rPr lang="ro-RO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 7 - Creşterea eficienţei energetice la nivelul sistemului centralizat de termoficare în oraşele selectate</a:t>
            </a:r>
          </a:p>
          <a:p>
            <a:pPr marL="109538" indent="0">
              <a:buFont typeface="Wingdings" pitchFamily="2" charset="2"/>
              <a:buChar char="q"/>
            </a:pPr>
            <a:r>
              <a:rPr lang="ro-RO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 8 – </a:t>
            </a:r>
            <a:r>
              <a:rPr lang="en-US" sz="29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Sisteme</a:t>
            </a:r>
            <a:r>
              <a:rPr lang="en-US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9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inteligente</a:t>
            </a:r>
            <a:r>
              <a:rPr lang="en-US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9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și</a:t>
            </a:r>
            <a:r>
              <a:rPr lang="en-US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9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sustenabile</a:t>
            </a:r>
            <a:r>
              <a:rPr lang="en-US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de transport al </a:t>
            </a:r>
            <a:r>
              <a:rPr lang="en-US" sz="29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energiei</a:t>
            </a:r>
            <a:r>
              <a:rPr lang="en-US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9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electrice</a:t>
            </a:r>
            <a:r>
              <a:rPr lang="en-US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9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și</a:t>
            </a:r>
            <a:r>
              <a:rPr lang="en-US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9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gazelor</a:t>
            </a:r>
            <a:r>
              <a:rPr lang="en-US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9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naturale</a:t>
            </a:r>
            <a:endParaRPr lang="ro-RO" sz="2900" b="1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ro-RO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Programul Operațional Infrastructură Mare (II)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2689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824536"/>
          </a:xfrm>
        </p:spPr>
        <p:txBody>
          <a:bodyPr>
            <a:normAutofit fontScale="62500" lnSpcReduction="20000"/>
          </a:bodyPr>
          <a:lstStyle/>
          <a:p>
            <a:pPr marL="355600" lvl="1" indent="-355600" algn="just">
              <a:buFont typeface="Wingdings" pitchFamily="2" charset="2"/>
              <a:buChar char="q"/>
              <a:tabLst>
                <a:tab pos="355600" algn="l"/>
              </a:tabLst>
            </a:pPr>
            <a:r>
              <a:rPr lang="ro-RO" b="1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AP3 - </a:t>
            </a:r>
            <a:r>
              <a:rPr lang="vi-VN" b="1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Dezvoltarea infrastructurii de </a:t>
            </a:r>
            <a:r>
              <a:rPr lang="ro-RO" b="1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mediu </a:t>
            </a:r>
            <a:r>
              <a:rPr lang="vi-VN" b="1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în condiţii de management eficient al </a:t>
            </a:r>
            <a:r>
              <a:rPr lang="vi-VN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resurselor</a:t>
            </a:r>
            <a:r>
              <a:rPr lang="ro-RO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 – 3,2 mld. euro (FC+BN)</a:t>
            </a:r>
          </a:p>
          <a:p>
            <a:pPr marL="355600" lvl="1" indent="-355600" algn="just">
              <a:buFont typeface="Wingdings" pitchFamily="2" charset="2"/>
              <a:buChar char="q"/>
              <a:tabLst>
                <a:tab pos="355600" algn="l"/>
              </a:tabLst>
            </a:pPr>
            <a:endParaRPr lang="ro-RO" b="1" i="1" dirty="0">
              <a:solidFill>
                <a:srgbClr val="FF0000"/>
              </a:solidFill>
              <a:latin typeface="Calibri" pitchFamily="34" charset="0"/>
            </a:endParaRPr>
          </a:p>
          <a:p>
            <a:pPr marL="712788" lvl="2" indent="-357188" algn="just">
              <a:buFont typeface="Wingdings" pitchFamily="2" charset="2"/>
              <a:buChar char="q"/>
              <a:tabLst>
                <a:tab pos="355600" algn="l"/>
              </a:tabLst>
            </a:pPr>
            <a:r>
              <a:rPr lang="vi-VN" i="1" dirty="0">
                <a:latin typeface="Calibri" pitchFamily="34" charset="0"/>
              </a:rPr>
              <a:t>Investiţii în sectorul </a:t>
            </a:r>
            <a:r>
              <a:rPr lang="vi-VN" b="1" i="1" dirty="0">
                <a:solidFill>
                  <a:srgbClr val="FF0000"/>
                </a:solidFill>
                <a:latin typeface="Calibri" pitchFamily="34" charset="0"/>
              </a:rPr>
              <a:t>deşeuri</a:t>
            </a:r>
            <a:r>
              <a:rPr lang="vi-VN" i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vi-VN" i="1" dirty="0">
                <a:latin typeface="Calibri" pitchFamily="34" charset="0"/>
              </a:rPr>
              <a:t>pentru a îndeplini cerinţele acquis-ului de mediu al </a:t>
            </a:r>
            <a:r>
              <a:rPr lang="ro-RO" i="1" dirty="0">
                <a:latin typeface="Calibri" pitchFamily="34" charset="0"/>
              </a:rPr>
              <a:t>UE, prin continuarea dezvoltării </a:t>
            </a:r>
            <a:r>
              <a:rPr lang="ro-RO" b="1" i="1" dirty="0">
                <a:solidFill>
                  <a:srgbClr val="FF0000"/>
                </a:solidFill>
                <a:latin typeface="Calibri" pitchFamily="34" charset="0"/>
              </a:rPr>
              <a:t>proiectelor de management integrat al deșeurilor de la nivelul județelor</a:t>
            </a:r>
          </a:p>
          <a:p>
            <a:pPr marL="639762" lvl="3" indent="0" algn="just">
              <a:buNone/>
              <a:tabLst>
                <a:tab pos="355600" algn="l"/>
              </a:tabLst>
            </a:pPr>
            <a:endParaRPr lang="ro-RO" b="1" i="1" dirty="0">
              <a:solidFill>
                <a:srgbClr val="3399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lvl="2" indent="0" algn="just">
              <a:buNone/>
              <a:tabLst>
                <a:tab pos="0" algn="l"/>
              </a:tabLst>
            </a:pPr>
            <a:r>
              <a:rPr lang="en-US" b="1" dirty="0" err="1">
                <a:latin typeface="Calibri" pitchFamily="34" charset="0"/>
              </a:rPr>
              <a:t>Tipuri</a:t>
            </a:r>
            <a:r>
              <a:rPr lang="en-US" b="1" dirty="0">
                <a:latin typeface="Calibri" pitchFamily="34" charset="0"/>
              </a:rPr>
              <a:t> de ac</a:t>
            </a:r>
            <a:r>
              <a:rPr lang="ro-RO" b="1" dirty="0">
                <a:latin typeface="Calibri" pitchFamily="34" charset="0"/>
              </a:rPr>
              <a:t>ţ</a:t>
            </a:r>
            <a:r>
              <a:rPr lang="en-US" b="1" dirty="0" err="1" smtClean="0">
                <a:latin typeface="Calibri" pitchFamily="34" charset="0"/>
              </a:rPr>
              <a:t>iuni</a:t>
            </a:r>
            <a:endParaRPr lang="en-US" b="1" dirty="0" smtClean="0">
              <a:latin typeface="Calibri" pitchFamily="34" charset="0"/>
            </a:endParaRPr>
          </a:p>
          <a:p>
            <a:pPr marL="0" lvl="2" indent="0" algn="just">
              <a:buNone/>
              <a:tabLst>
                <a:tab pos="0" algn="l"/>
              </a:tabLst>
            </a:pPr>
            <a:endParaRPr lang="en-US" b="1" dirty="0">
              <a:latin typeface="Calibri" pitchFamily="34" charset="0"/>
            </a:endParaRPr>
          </a:p>
          <a:p>
            <a:pPr marL="712788" lvl="2" indent="-357188" algn="just">
              <a:buFont typeface="Wingdings" pitchFamily="2" charset="2"/>
              <a:buChar char="q"/>
              <a:tabLst>
                <a:tab pos="355600" algn="l"/>
              </a:tabLst>
            </a:pPr>
            <a:r>
              <a:rPr lang="ro-RO" dirty="0">
                <a:latin typeface="Calibri" pitchFamily="34" charset="0"/>
              </a:rPr>
              <a:t>Proiecte integrate de consolidarea şi extinderea sistemelor integrate de management al deşeurilor, cu respectarea ierarhiei deşeurilor (prevenire,</a:t>
            </a:r>
            <a:r>
              <a:rPr lang="en-US" dirty="0">
                <a:latin typeface="Calibri" pitchFamily="34" charset="0"/>
              </a:rPr>
              <a:t> </a:t>
            </a:r>
            <a:r>
              <a:rPr lang="ro-RO" dirty="0">
                <a:latin typeface="Calibri" pitchFamily="34" charset="0"/>
              </a:rPr>
              <a:t>pregătirea pentru reutilizare, reciclare, alte metode de valorificare, inclusiv tratare şi eliminare): închiderea și reabilitarea de depozite neconforme</a:t>
            </a:r>
            <a:r>
              <a:rPr lang="en-US" dirty="0">
                <a:latin typeface="Calibri" pitchFamily="34" charset="0"/>
              </a:rPr>
              <a:t> </a:t>
            </a:r>
            <a:r>
              <a:rPr lang="ro-RO" dirty="0">
                <a:latin typeface="Calibri" pitchFamily="34" charset="0"/>
              </a:rPr>
              <a:t>şi deschiderea/extinderea de noi depozite, implementarea sistemelor de colectare selectivă, construcţia de instalații de transfer și</a:t>
            </a:r>
            <a:r>
              <a:rPr lang="en-US" dirty="0">
                <a:latin typeface="Calibri" pitchFamily="34" charset="0"/>
              </a:rPr>
              <a:t> </a:t>
            </a:r>
            <a:r>
              <a:rPr lang="ro-RO" dirty="0">
                <a:latin typeface="Calibri" pitchFamily="34" charset="0"/>
              </a:rPr>
              <a:t>valorificare/tratare, inclusiv platforme de compostare şi unități de compostare individuală şi staţii de tratare mecano-biologică ş.a.</a:t>
            </a:r>
          </a:p>
          <a:p>
            <a:pPr marL="712788" lvl="2" indent="-357188" algn="just">
              <a:buFont typeface="Wingdings" pitchFamily="2" charset="2"/>
              <a:buChar char="q"/>
              <a:tabLst>
                <a:tab pos="355600" algn="l"/>
              </a:tabLst>
            </a:pPr>
            <a:r>
              <a:rPr lang="ro-RO" dirty="0">
                <a:latin typeface="Calibri" pitchFamily="34" charset="0"/>
              </a:rPr>
              <a:t>Consolidarea capacităţii instituţionale a beneficiarilor în domeniul sistemelor integrate de management al deşeurilor, ca parte integrantă a</a:t>
            </a:r>
            <a:r>
              <a:rPr lang="en-US" dirty="0">
                <a:latin typeface="Calibri" pitchFamily="34" charset="0"/>
              </a:rPr>
              <a:t> </a:t>
            </a:r>
            <a:r>
              <a:rPr lang="ro-RO" dirty="0">
                <a:latin typeface="Calibri" pitchFamily="34" charset="0"/>
              </a:rPr>
              <a:t>proiectelor individuale</a:t>
            </a:r>
            <a:endParaRPr lang="en-US" dirty="0">
              <a:latin typeface="Calibri" pitchFamily="34" charset="0"/>
            </a:endParaRPr>
          </a:p>
          <a:p>
            <a:pPr marL="712788" lvl="2" indent="-357188" algn="just">
              <a:buFont typeface="Wingdings" pitchFamily="2" charset="2"/>
              <a:buChar char="q"/>
              <a:tabLst>
                <a:tab pos="355600" algn="l"/>
              </a:tabLst>
            </a:pPr>
            <a:r>
              <a:rPr lang="ro-RO" dirty="0">
                <a:latin typeface="Calibri" pitchFamily="34" charset="0"/>
              </a:rPr>
              <a:t>Implementarea unui sistem integrat de management al deşeurilor la nivelul municipiului Bucureşti; </a:t>
            </a:r>
            <a:endParaRPr lang="en-US" dirty="0">
              <a:latin typeface="Calibri" pitchFamily="34" charset="0"/>
            </a:endParaRPr>
          </a:p>
          <a:p>
            <a:pPr marL="712788" lvl="2" indent="-357188" algn="just">
              <a:buFont typeface="Wingdings" pitchFamily="2" charset="2"/>
              <a:buChar char="q"/>
              <a:tabLst>
                <a:tab pos="355600" algn="l"/>
              </a:tabLst>
            </a:pPr>
            <a:r>
              <a:rPr lang="ro-RO" dirty="0">
                <a:latin typeface="Calibri" pitchFamily="34" charset="0"/>
              </a:rPr>
              <a:t>Sprijin pentru pregătirea portofoliului de proiecte</a:t>
            </a:r>
            <a:endParaRPr lang="en-US" dirty="0">
              <a:latin typeface="Calibri" pitchFamily="34" charset="0"/>
            </a:endParaRPr>
          </a:p>
          <a:p>
            <a:pPr marL="118554" lvl="1" indent="0" algn="just">
              <a:buNone/>
              <a:tabLst>
                <a:tab pos="355600" algn="l"/>
              </a:tabLst>
            </a:pPr>
            <a:endParaRPr lang="ro-RO" sz="1700" i="1" dirty="0" smtClean="0">
              <a:solidFill>
                <a:srgbClr val="FF0000"/>
              </a:solidFill>
              <a:latin typeface="Calibri" pitchFamily="34" charset="0"/>
            </a:endParaRPr>
          </a:p>
          <a:p>
            <a:pPr marL="118554" lvl="1" indent="0" algn="just">
              <a:buNone/>
              <a:tabLst>
                <a:tab pos="355600" algn="l"/>
              </a:tabLst>
            </a:pPr>
            <a:endParaRPr lang="en-US" sz="1100" b="1" dirty="0" smtClean="0">
              <a:latin typeface="Calibri" pitchFamily="34" charset="0"/>
            </a:endParaRPr>
          </a:p>
          <a:p>
            <a:pPr marL="118554" lvl="1" indent="0" algn="just">
              <a:buNone/>
              <a:tabLst>
                <a:tab pos="355600" algn="l"/>
              </a:tabLst>
            </a:pPr>
            <a:r>
              <a:rPr lang="en-US" sz="2200" b="1" dirty="0" err="1" smtClean="0">
                <a:latin typeface="Calibri" pitchFamily="34" charset="0"/>
              </a:rPr>
              <a:t>Beneficiari</a:t>
            </a:r>
            <a:r>
              <a:rPr lang="en-US" sz="2200" b="1" dirty="0">
                <a:latin typeface="Calibri" pitchFamily="34" charset="0"/>
              </a:rPr>
              <a:t>: </a:t>
            </a:r>
            <a:r>
              <a:rPr lang="ro-RO" sz="2200" b="1" i="1" dirty="0">
                <a:solidFill>
                  <a:srgbClr val="3399FF"/>
                </a:solidFill>
                <a:latin typeface="Calibri" pitchFamily="34" charset="0"/>
              </a:rPr>
              <a:t>Asociaţiile de Dezvoltare Intercomunitară prin Consiliile Judeţene/ Municipiul </a:t>
            </a:r>
            <a:r>
              <a:rPr lang="ro-RO" sz="2200" b="1" i="1" dirty="0" smtClean="0">
                <a:solidFill>
                  <a:srgbClr val="3399FF"/>
                </a:solidFill>
                <a:latin typeface="Calibri" pitchFamily="34" charset="0"/>
              </a:rPr>
              <a:t>Bucureşt</a:t>
            </a:r>
            <a:endParaRPr lang="en-US" sz="2200" b="1" i="1" dirty="0" smtClean="0">
              <a:solidFill>
                <a:srgbClr val="3399FF"/>
              </a:solidFill>
              <a:latin typeface="Calibri" pitchFamily="34" charset="0"/>
            </a:endParaRPr>
          </a:p>
          <a:p>
            <a:pPr marL="118554" lvl="1" indent="0" algn="just">
              <a:buNone/>
              <a:tabLst>
                <a:tab pos="355600" algn="l"/>
              </a:tabLst>
            </a:pPr>
            <a:endParaRPr lang="en-US" sz="1100" b="1" i="1" dirty="0">
              <a:solidFill>
                <a:srgbClr val="3399FF"/>
              </a:solidFill>
              <a:latin typeface="Calibri" pitchFamily="34" charset="0"/>
            </a:endParaRPr>
          </a:p>
          <a:p>
            <a:pPr marL="118554" lvl="1" indent="0" algn="just">
              <a:buNone/>
              <a:tabLst>
                <a:tab pos="355600" algn="l"/>
              </a:tabLst>
            </a:pPr>
            <a:endParaRPr lang="en-US" sz="1700" i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ro-RO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Mediu </a:t>
            </a:r>
            <a:r>
              <a:rPr lang="ro-RO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– priorități pentru conformarea cu prevederile acquis-ului comunitar (I</a:t>
            </a:r>
            <a:r>
              <a:rPr lang="ro-RO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5907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68552"/>
          </a:xfrm>
        </p:spPr>
        <p:txBody>
          <a:bodyPr>
            <a:normAutofit fontScale="85000" lnSpcReduction="20000"/>
          </a:bodyPr>
          <a:lstStyle/>
          <a:p>
            <a:pPr marL="355600" lvl="1" indent="-355600" algn="just">
              <a:buFont typeface="Wingdings" pitchFamily="2" charset="2"/>
              <a:buChar char="q"/>
              <a:tabLst>
                <a:tab pos="355600" algn="l"/>
              </a:tabLst>
            </a:pPr>
            <a:r>
              <a:rPr lang="ro-RO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AP3 - </a:t>
            </a:r>
            <a:r>
              <a:rPr lang="vi-VN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Dezvoltarea infrastructurii de </a:t>
            </a:r>
            <a:r>
              <a:rPr lang="ro-RO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mediu </a:t>
            </a:r>
            <a:r>
              <a:rPr lang="vi-VN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în condiţii de management eficient al resurselor</a:t>
            </a:r>
            <a:r>
              <a:rPr lang="ro-RO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– 3,2 mld. euro (FC+BN)</a:t>
            </a:r>
          </a:p>
          <a:p>
            <a:pPr marL="712788" lvl="2" indent="-357188" algn="just">
              <a:buFont typeface="Wingdings" pitchFamily="2" charset="2"/>
              <a:buChar char="q"/>
              <a:tabLst>
                <a:tab pos="355600" algn="l"/>
              </a:tabLst>
            </a:pPr>
            <a:r>
              <a:rPr lang="ro-RO" sz="1800" i="1" dirty="0">
                <a:latin typeface="Calibri" pitchFamily="34" charset="0"/>
              </a:rPr>
              <a:t>Investiţii în sectorul </a:t>
            </a:r>
            <a:r>
              <a:rPr lang="ro-RO" sz="1800" b="1" i="1" dirty="0">
                <a:solidFill>
                  <a:srgbClr val="FF0000"/>
                </a:solidFill>
                <a:latin typeface="Calibri" pitchFamily="34" charset="0"/>
              </a:rPr>
              <a:t>apă și apă uzată </a:t>
            </a:r>
            <a:r>
              <a:rPr lang="ro-RO" sz="1800" i="1" dirty="0">
                <a:latin typeface="Calibri" pitchFamily="34" charset="0"/>
              </a:rPr>
              <a:t>pentru a îndeplini cerinţele acquis-ului de mediu al UE, prin continuarea dezvoltării </a:t>
            </a:r>
            <a:r>
              <a:rPr lang="ro-RO" sz="1800" b="1" i="1" dirty="0">
                <a:solidFill>
                  <a:srgbClr val="FF0000"/>
                </a:solidFill>
                <a:latin typeface="Calibri" pitchFamily="34" charset="0"/>
              </a:rPr>
              <a:t>proiectelor de integrate de apă și apă uzată</a:t>
            </a:r>
          </a:p>
          <a:p>
            <a:pPr marL="0" lvl="2" indent="0" algn="just">
              <a:buNone/>
              <a:tabLst>
                <a:tab pos="0" algn="l"/>
              </a:tabLst>
            </a:pPr>
            <a:r>
              <a:rPr lang="en-US" sz="1800" b="1" i="1" dirty="0" err="1">
                <a:solidFill>
                  <a:srgbClr val="FF0000"/>
                </a:solidFill>
                <a:latin typeface="Calibri" pitchFamily="34" charset="0"/>
              </a:rPr>
              <a:t>Tipuri</a:t>
            </a:r>
            <a:r>
              <a:rPr lang="en-US" sz="1800" b="1" i="1" dirty="0">
                <a:solidFill>
                  <a:srgbClr val="FF0000"/>
                </a:solidFill>
                <a:latin typeface="Calibri" pitchFamily="34" charset="0"/>
              </a:rPr>
              <a:t> de </a:t>
            </a:r>
            <a:r>
              <a:rPr lang="en-US" sz="1800" b="1" i="1" dirty="0" err="1">
                <a:solidFill>
                  <a:srgbClr val="FF0000"/>
                </a:solidFill>
                <a:latin typeface="Calibri" pitchFamily="34" charset="0"/>
              </a:rPr>
              <a:t>actiuni</a:t>
            </a:r>
            <a:endParaRPr lang="en-US" sz="1800" b="1" i="1" dirty="0">
              <a:solidFill>
                <a:srgbClr val="FF0000"/>
              </a:solidFill>
              <a:latin typeface="Calibri" pitchFamily="34" charset="0"/>
            </a:endParaRPr>
          </a:p>
          <a:p>
            <a:pPr marL="712788" lvl="2" indent="-357188" algn="just">
              <a:buFont typeface="Wingdings" pitchFamily="2" charset="2"/>
              <a:buChar char="q"/>
              <a:tabLst>
                <a:tab pos="355600" algn="l"/>
              </a:tabLst>
            </a:pPr>
            <a:r>
              <a:rPr lang="en-US" sz="1800" b="1" i="1" dirty="0" err="1">
                <a:solidFill>
                  <a:srgbClr val="FF0000"/>
                </a:solidFill>
                <a:latin typeface="Calibri" pitchFamily="34" charset="0"/>
              </a:rPr>
              <a:t>Proiecte</a:t>
            </a:r>
            <a:r>
              <a:rPr lang="en-US" sz="1800" b="1" i="1" dirty="0">
                <a:solidFill>
                  <a:srgbClr val="FF0000"/>
                </a:solidFill>
                <a:latin typeface="Calibri" pitchFamily="34" charset="0"/>
              </a:rPr>
              <a:t> integrate de </a:t>
            </a:r>
            <a:r>
              <a:rPr lang="en-US" sz="1800" b="1" i="1" dirty="0" err="1">
                <a:solidFill>
                  <a:srgbClr val="FF0000"/>
                </a:solidFill>
                <a:latin typeface="Calibri" pitchFamily="34" charset="0"/>
              </a:rPr>
              <a:t>apă</a:t>
            </a:r>
            <a:r>
              <a:rPr lang="en-US" sz="1800" b="1" i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1800" b="1" i="1" dirty="0" err="1">
                <a:solidFill>
                  <a:srgbClr val="FF0000"/>
                </a:solidFill>
                <a:latin typeface="Calibri" pitchFamily="34" charset="0"/>
              </a:rPr>
              <a:t>şi</a:t>
            </a:r>
            <a:r>
              <a:rPr lang="en-US" sz="1800" b="1" i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1800" b="1" i="1" dirty="0" err="1">
                <a:solidFill>
                  <a:srgbClr val="FF0000"/>
                </a:solidFill>
                <a:latin typeface="Calibri" pitchFamily="34" charset="0"/>
              </a:rPr>
              <a:t>apă</a:t>
            </a:r>
            <a:r>
              <a:rPr lang="en-US" sz="1800" b="1" i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1800" b="1" i="1" dirty="0" err="1">
                <a:solidFill>
                  <a:srgbClr val="FF0000"/>
                </a:solidFill>
                <a:latin typeface="Calibri" pitchFamily="34" charset="0"/>
              </a:rPr>
              <a:t>uzată</a:t>
            </a:r>
            <a:r>
              <a:rPr lang="en-US" sz="1800" b="1" i="1" dirty="0">
                <a:solidFill>
                  <a:srgbClr val="FF0000"/>
                </a:solidFill>
                <a:latin typeface="Calibri" pitchFamily="34" charset="0"/>
              </a:rPr>
              <a:t> (</a:t>
            </a:r>
            <a:r>
              <a:rPr lang="en-US" sz="1800" b="1" i="1" dirty="0" err="1">
                <a:solidFill>
                  <a:srgbClr val="FF0000"/>
                </a:solidFill>
                <a:latin typeface="Calibri" pitchFamily="34" charset="0"/>
              </a:rPr>
              <a:t>noi</a:t>
            </a:r>
            <a:r>
              <a:rPr lang="en-US" sz="1800" b="1" i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1800" b="1" i="1" dirty="0" err="1">
                <a:solidFill>
                  <a:srgbClr val="FF0000"/>
                </a:solidFill>
                <a:latin typeface="Calibri" pitchFamily="34" charset="0"/>
              </a:rPr>
              <a:t>şi</a:t>
            </a:r>
            <a:r>
              <a:rPr lang="en-US" sz="1800" b="1" i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1800" b="1" i="1" dirty="0" err="1">
                <a:solidFill>
                  <a:srgbClr val="FF0000"/>
                </a:solidFill>
                <a:latin typeface="Calibri" pitchFamily="34" charset="0"/>
              </a:rPr>
              <a:t>fazate</a:t>
            </a:r>
            <a:r>
              <a:rPr lang="en-US" sz="1800" b="1" i="1" dirty="0">
                <a:solidFill>
                  <a:srgbClr val="FF0000"/>
                </a:solidFill>
                <a:latin typeface="Calibri" pitchFamily="34" charset="0"/>
              </a:rPr>
              <a:t>), cu </a:t>
            </a:r>
            <a:r>
              <a:rPr lang="en-US" sz="1800" b="1" i="1" dirty="0" err="1">
                <a:solidFill>
                  <a:srgbClr val="FF0000"/>
                </a:solidFill>
                <a:latin typeface="Calibri" pitchFamily="34" charset="0"/>
              </a:rPr>
              <a:t>următoarele</a:t>
            </a:r>
            <a:r>
              <a:rPr lang="en-US" sz="1800" b="1" i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1800" b="1" i="1" dirty="0" err="1">
                <a:solidFill>
                  <a:srgbClr val="FF0000"/>
                </a:solidFill>
                <a:latin typeface="Calibri" pitchFamily="34" charset="0"/>
              </a:rPr>
              <a:t>tipuri</a:t>
            </a:r>
            <a:r>
              <a:rPr lang="en-US" sz="1800" b="1" i="1" dirty="0">
                <a:solidFill>
                  <a:srgbClr val="FF0000"/>
                </a:solidFill>
                <a:latin typeface="Calibri" pitchFamily="34" charset="0"/>
              </a:rPr>
              <a:t> de </a:t>
            </a:r>
            <a:r>
              <a:rPr lang="en-US" sz="1800" b="1" i="1" dirty="0" err="1">
                <a:solidFill>
                  <a:srgbClr val="FF0000"/>
                </a:solidFill>
                <a:latin typeface="Calibri" pitchFamily="34" charset="0"/>
              </a:rPr>
              <a:t>subacţiuni</a:t>
            </a:r>
            <a:r>
              <a:rPr lang="en-US" sz="1800" b="1" i="1" dirty="0">
                <a:solidFill>
                  <a:srgbClr val="FF0000"/>
                </a:solidFill>
                <a:latin typeface="Calibri" pitchFamily="34" charset="0"/>
              </a:rPr>
              <a:t>:</a:t>
            </a:r>
          </a:p>
          <a:p>
            <a:pPr marL="996252" lvl="3" indent="-357188" algn="just">
              <a:buFont typeface="Wingdings" panose="05000000000000000000" pitchFamily="2" charset="2"/>
              <a:buChar char="ü"/>
              <a:tabLst>
                <a:tab pos="355600" algn="l"/>
              </a:tabLst>
            </a:pPr>
            <a:r>
              <a:rPr lang="en-US" sz="1600" dirty="0" err="1">
                <a:latin typeface="Calibri" pitchFamily="34" charset="0"/>
              </a:rPr>
              <a:t>Construirea</a:t>
            </a:r>
            <a:r>
              <a:rPr lang="en-US" sz="1600" dirty="0">
                <a:latin typeface="Calibri" pitchFamily="34" charset="0"/>
              </a:rPr>
              <a:t>/</a:t>
            </a:r>
            <a:r>
              <a:rPr lang="en-US" sz="1600" dirty="0" err="1">
                <a:latin typeface="Calibri" pitchFamily="34" charset="0"/>
              </a:rPr>
              <a:t>reabilitarea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reţelelor</a:t>
            </a:r>
            <a:r>
              <a:rPr lang="en-US" sz="1600" dirty="0">
                <a:latin typeface="Calibri" pitchFamily="34" charset="0"/>
              </a:rPr>
              <a:t> de </a:t>
            </a:r>
            <a:r>
              <a:rPr lang="en-US" sz="1600" dirty="0" err="1">
                <a:latin typeface="Calibri" pitchFamily="34" charset="0"/>
              </a:rPr>
              <a:t>canalizare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şi</a:t>
            </a:r>
            <a:r>
              <a:rPr lang="en-US" sz="1600" dirty="0">
                <a:latin typeface="Calibri" pitchFamily="34" charset="0"/>
              </a:rPr>
              <a:t> a </a:t>
            </a:r>
            <a:r>
              <a:rPr lang="en-US" sz="1600" dirty="0" err="1">
                <a:latin typeface="Calibri" pitchFamily="34" charset="0"/>
              </a:rPr>
              <a:t>staţiilor</a:t>
            </a:r>
            <a:r>
              <a:rPr lang="en-US" sz="1600" dirty="0">
                <a:latin typeface="Calibri" pitchFamily="34" charset="0"/>
              </a:rPr>
              <a:t> de </a:t>
            </a:r>
            <a:r>
              <a:rPr lang="en-US" sz="1600" dirty="0" err="1">
                <a:latin typeface="Calibri" pitchFamily="34" charset="0"/>
              </a:rPr>
              <a:t>epurare</a:t>
            </a:r>
            <a:r>
              <a:rPr lang="en-US" sz="1600" dirty="0">
                <a:latin typeface="Calibri" pitchFamily="34" charset="0"/>
              </a:rPr>
              <a:t> a </a:t>
            </a:r>
            <a:r>
              <a:rPr lang="en-US" sz="1600" dirty="0" err="1">
                <a:latin typeface="Calibri" pitchFamily="34" charset="0"/>
              </a:rPr>
              <a:t>apelor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uzate</a:t>
            </a:r>
            <a:r>
              <a:rPr lang="en-US" sz="1600" dirty="0">
                <a:latin typeface="Calibri" pitchFamily="34" charset="0"/>
              </a:rPr>
              <a:t> (cu </a:t>
            </a:r>
            <a:r>
              <a:rPr lang="en-US" sz="1600" dirty="0" err="1">
                <a:latin typeface="Calibri" pitchFamily="34" charset="0"/>
              </a:rPr>
              <a:t>treaptă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terţiară</a:t>
            </a:r>
            <a:r>
              <a:rPr lang="en-US" sz="1600" dirty="0">
                <a:latin typeface="Calibri" pitchFamily="34" charset="0"/>
              </a:rPr>
              <a:t> de </a:t>
            </a:r>
            <a:r>
              <a:rPr lang="en-US" sz="1600" dirty="0" err="1">
                <a:latin typeface="Calibri" pitchFamily="34" charset="0"/>
              </a:rPr>
              <a:t>epurare</a:t>
            </a:r>
            <a:r>
              <a:rPr lang="en-US" sz="1600" dirty="0">
                <a:latin typeface="Calibri" pitchFamily="34" charset="0"/>
              </a:rPr>
              <a:t>, </a:t>
            </a:r>
            <a:r>
              <a:rPr lang="en-US" sz="1600" dirty="0" err="1">
                <a:latin typeface="Calibri" pitchFamily="34" charset="0"/>
              </a:rPr>
              <a:t>acolo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unde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este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cazul</a:t>
            </a:r>
            <a:r>
              <a:rPr lang="en-US" sz="1600" dirty="0">
                <a:latin typeface="Calibri" pitchFamily="34" charset="0"/>
              </a:rPr>
              <a:t>) care </a:t>
            </a:r>
            <a:r>
              <a:rPr lang="en-US" sz="1600" dirty="0" err="1">
                <a:latin typeface="Calibri" pitchFamily="34" charset="0"/>
              </a:rPr>
              <a:t>asigură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colectarea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şi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epurarea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încărcării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organice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biodegradabile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în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aglomerări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mai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mari</a:t>
            </a:r>
            <a:r>
              <a:rPr lang="en-US" sz="1600" dirty="0">
                <a:latin typeface="Calibri" pitchFamily="34" charset="0"/>
              </a:rPr>
              <a:t> de 2.000 </a:t>
            </a:r>
            <a:r>
              <a:rPr lang="en-US" sz="1600" dirty="0" err="1">
                <a:latin typeface="Calibri" pitchFamily="34" charset="0"/>
              </a:rPr>
              <a:t>l.e</a:t>
            </a:r>
            <a:r>
              <a:rPr lang="en-US" sz="1600" dirty="0">
                <a:latin typeface="Calibri" pitchFamily="34" charset="0"/>
              </a:rPr>
              <a:t>., </a:t>
            </a:r>
            <a:r>
              <a:rPr lang="en-US" sz="1600" dirty="0" err="1">
                <a:latin typeface="Calibri" pitchFamily="34" charset="0"/>
              </a:rPr>
              <a:t>acordându</a:t>
            </a:r>
            <a:r>
              <a:rPr lang="en-US" sz="1600" dirty="0">
                <a:latin typeface="Calibri" pitchFamily="34" charset="0"/>
              </a:rPr>
              <a:t>-se </a:t>
            </a:r>
            <a:r>
              <a:rPr lang="en-US" sz="1600" dirty="0" err="1">
                <a:latin typeface="Calibri" pitchFamily="34" charset="0"/>
              </a:rPr>
              <a:t>prioritate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aglomerărilor</a:t>
            </a:r>
            <a:r>
              <a:rPr lang="en-US" sz="1600" dirty="0">
                <a:latin typeface="Calibri" pitchFamily="34" charset="0"/>
              </a:rPr>
              <a:t> cu </a:t>
            </a:r>
            <a:r>
              <a:rPr lang="en-US" sz="1600" dirty="0" err="1">
                <a:latin typeface="Calibri" pitchFamily="34" charset="0"/>
              </a:rPr>
              <a:t>peste</a:t>
            </a:r>
            <a:r>
              <a:rPr lang="en-US" sz="1600" dirty="0">
                <a:latin typeface="Calibri" pitchFamily="34" charset="0"/>
              </a:rPr>
              <a:t> 10.000 </a:t>
            </a:r>
            <a:r>
              <a:rPr lang="en-US" sz="1600" dirty="0" err="1">
                <a:latin typeface="Calibri" pitchFamily="34" charset="0"/>
              </a:rPr>
              <a:t>l.e</a:t>
            </a:r>
            <a:r>
              <a:rPr lang="en-US" sz="1600" dirty="0">
                <a:latin typeface="Calibri" pitchFamily="34" charset="0"/>
              </a:rPr>
              <a:t>.;</a:t>
            </a:r>
          </a:p>
          <a:p>
            <a:pPr marL="996252" lvl="3" indent="-357188" algn="just">
              <a:buFont typeface="Wingdings" panose="05000000000000000000" pitchFamily="2" charset="2"/>
              <a:buChar char="ü"/>
              <a:tabLst>
                <a:tab pos="355600" algn="l"/>
              </a:tabLst>
            </a:pPr>
            <a:r>
              <a:rPr lang="en-US" sz="1600" dirty="0" err="1">
                <a:latin typeface="Calibri" pitchFamily="34" charset="0"/>
              </a:rPr>
              <a:t>Implementarea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şi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eficientizarea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managementului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nămolului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rezultat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în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cadrul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procesului</a:t>
            </a:r>
            <a:r>
              <a:rPr lang="en-US" sz="1600" dirty="0">
                <a:latin typeface="Calibri" pitchFamily="34" charset="0"/>
              </a:rPr>
              <a:t> de </a:t>
            </a:r>
            <a:r>
              <a:rPr lang="en-US" sz="1600" dirty="0" err="1">
                <a:latin typeface="Calibri" pitchFamily="34" charset="0"/>
              </a:rPr>
              <a:t>epurare</a:t>
            </a:r>
            <a:r>
              <a:rPr lang="en-US" sz="1600" dirty="0">
                <a:latin typeface="Calibri" pitchFamily="34" charset="0"/>
              </a:rPr>
              <a:t> a </a:t>
            </a:r>
            <a:r>
              <a:rPr lang="en-US" sz="1600" dirty="0" err="1">
                <a:latin typeface="Calibri" pitchFamily="34" charset="0"/>
              </a:rPr>
              <a:t>apelor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uzate</a:t>
            </a:r>
            <a:r>
              <a:rPr lang="en-US" sz="1600" dirty="0">
                <a:latin typeface="Calibri" pitchFamily="34" charset="0"/>
              </a:rPr>
              <a:t>;</a:t>
            </a:r>
          </a:p>
          <a:p>
            <a:pPr marL="996252" lvl="3" indent="-357188" algn="just">
              <a:buFont typeface="Wingdings" panose="05000000000000000000" pitchFamily="2" charset="2"/>
              <a:buChar char="ü"/>
              <a:tabLst>
                <a:tab pos="355600" algn="l"/>
              </a:tabLst>
            </a:pPr>
            <a:r>
              <a:rPr lang="en-US" sz="1600" dirty="0" err="1">
                <a:latin typeface="Calibri" pitchFamily="34" charset="0"/>
              </a:rPr>
              <a:t>Reabilitarea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şi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construcţia</a:t>
            </a:r>
            <a:r>
              <a:rPr lang="en-US" sz="1600" dirty="0">
                <a:latin typeface="Calibri" pitchFamily="34" charset="0"/>
              </a:rPr>
              <a:t> de </a:t>
            </a:r>
            <a:r>
              <a:rPr lang="en-US" sz="1600" dirty="0" err="1">
                <a:latin typeface="Calibri" pitchFamily="34" charset="0"/>
              </a:rPr>
              <a:t>staţii</a:t>
            </a:r>
            <a:r>
              <a:rPr lang="en-US" sz="1600" dirty="0">
                <a:latin typeface="Calibri" pitchFamily="34" charset="0"/>
              </a:rPr>
              <a:t> de </a:t>
            </a:r>
            <a:r>
              <a:rPr lang="en-US" sz="1600" dirty="0" err="1">
                <a:latin typeface="Calibri" pitchFamily="34" charset="0"/>
              </a:rPr>
              <a:t>tratare</a:t>
            </a:r>
            <a:r>
              <a:rPr lang="en-US" sz="1600" dirty="0">
                <a:latin typeface="Calibri" pitchFamily="34" charset="0"/>
              </a:rPr>
              <a:t> a </a:t>
            </a:r>
            <a:r>
              <a:rPr lang="en-US" sz="1600" dirty="0" err="1">
                <a:latin typeface="Calibri" pitchFamily="34" charset="0"/>
              </a:rPr>
              <a:t>apei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potabile</a:t>
            </a:r>
            <a:r>
              <a:rPr lang="en-US" sz="1600" dirty="0">
                <a:latin typeface="Calibri" pitchFamily="34" charset="0"/>
              </a:rPr>
              <a:t>, </a:t>
            </a:r>
            <a:r>
              <a:rPr lang="en-US" sz="1600" dirty="0" err="1">
                <a:latin typeface="Calibri" pitchFamily="34" charset="0"/>
              </a:rPr>
              <a:t>împreună</a:t>
            </a:r>
            <a:r>
              <a:rPr lang="en-US" sz="1600" dirty="0">
                <a:latin typeface="Calibri" pitchFamily="34" charset="0"/>
              </a:rPr>
              <a:t> cu </a:t>
            </a:r>
            <a:r>
              <a:rPr lang="en-US" sz="1600" dirty="0" err="1">
                <a:latin typeface="Calibri" pitchFamily="34" charset="0"/>
              </a:rPr>
              <a:t>măsuri</a:t>
            </a:r>
            <a:r>
              <a:rPr lang="en-US" sz="1600" dirty="0">
                <a:latin typeface="Calibri" pitchFamily="34" charset="0"/>
              </a:rPr>
              <a:t> de </a:t>
            </a:r>
            <a:r>
              <a:rPr lang="en-US" sz="1600" dirty="0" err="1">
                <a:latin typeface="Calibri" pitchFamily="34" charset="0"/>
              </a:rPr>
              <a:t>creştere</a:t>
            </a:r>
            <a:r>
              <a:rPr lang="en-US" sz="1600" dirty="0">
                <a:latin typeface="Calibri" pitchFamily="34" charset="0"/>
              </a:rPr>
              <a:t> a </a:t>
            </a:r>
            <a:r>
              <a:rPr lang="en-US" sz="1600" dirty="0" err="1">
                <a:latin typeface="Calibri" pitchFamily="34" charset="0"/>
              </a:rPr>
              <a:t>siguranţei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în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alimentare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şi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reducerea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riscurilor</a:t>
            </a:r>
            <a:r>
              <a:rPr lang="en-US" sz="1600" dirty="0">
                <a:latin typeface="Calibri" pitchFamily="34" charset="0"/>
              </a:rPr>
              <a:t> de </a:t>
            </a:r>
            <a:r>
              <a:rPr lang="en-US" sz="1600" dirty="0" err="1">
                <a:latin typeface="Calibri" pitchFamily="34" charset="0"/>
              </a:rPr>
              <a:t>contaminare</a:t>
            </a:r>
            <a:r>
              <a:rPr lang="en-US" sz="1600" dirty="0">
                <a:latin typeface="Calibri" pitchFamily="34" charset="0"/>
              </a:rPr>
              <a:t> a </a:t>
            </a:r>
            <a:r>
              <a:rPr lang="en-US" sz="1600" dirty="0" err="1">
                <a:latin typeface="Calibri" pitchFamily="34" charset="0"/>
              </a:rPr>
              <a:t>apei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potabile</a:t>
            </a:r>
            <a:r>
              <a:rPr lang="en-US" sz="1600" dirty="0">
                <a:latin typeface="Calibri" pitchFamily="34" charset="0"/>
              </a:rPr>
              <a:t>;</a:t>
            </a:r>
          </a:p>
          <a:p>
            <a:pPr marL="996252" lvl="3" indent="-357188" algn="just">
              <a:buFont typeface="Wingdings" panose="05000000000000000000" pitchFamily="2" charset="2"/>
              <a:buChar char="ü"/>
              <a:tabLst>
                <a:tab pos="355600" algn="l"/>
              </a:tabLst>
            </a:pPr>
            <a:r>
              <a:rPr lang="en-US" sz="1600" dirty="0" err="1">
                <a:latin typeface="Calibri" pitchFamily="34" charset="0"/>
              </a:rPr>
              <a:t>Reabilitarea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şi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extinderea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sistemelor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existente</a:t>
            </a:r>
            <a:r>
              <a:rPr lang="en-US" sz="1600" dirty="0">
                <a:latin typeface="Calibri" pitchFamily="34" charset="0"/>
              </a:rPr>
              <a:t> de transport </a:t>
            </a:r>
            <a:r>
              <a:rPr lang="en-US" sz="1600" dirty="0" err="1">
                <a:latin typeface="Calibri" pitchFamily="34" charset="0"/>
              </a:rPr>
              <a:t>şi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distribuţie</a:t>
            </a:r>
            <a:r>
              <a:rPr lang="en-US" sz="1600" dirty="0">
                <a:latin typeface="Calibri" pitchFamily="34" charset="0"/>
              </a:rPr>
              <a:t> a </a:t>
            </a:r>
            <a:r>
              <a:rPr lang="en-US" sz="1600" dirty="0" err="1">
                <a:latin typeface="Calibri" pitchFamily="34" charset="0"/>
              </a:rPr>
              <a:t>apei</a:t>
            </a:r>
            <a:r>
              <a:rPr lang="en-US" sz="1600" dirty="0">
                <a:latin typeface="Calibri" pitchFamily="34" charset="0"/>
              </a:rPr>
              <a:t>;</a:t>
            </a:r>
          </a:p>
          <a:p>
            <a:pPr marL="996252" lvl="3" indent="-357188" algn="just">
              <a:buFont typeface="Wingdings" panose="05000000000000000000" pitchFamily="2" charset="2"/>
              <a:buChar char="ü"/>
              <a:tabLst>
                <a:tab pos="355600" algn="l"/>
              </a:tabLst>
            </a:pPr>
            <a:r>
              <a:rPr lang="en-US" sz="1600" dirty="0" err="1">
                <a:latin typeface="Calibri" pitchFamily="34" charset="0"/>
              </a:rPr>
              <a:t>Dezvoltarea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şi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îmbunătăţirea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infrastructurii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sistemelor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centralizate</a:t>
            </a:r>
            <a:r>
              <a:rPr lang="en-US" sz="1600" dirty="0">
                <a:latin typeface="Calibri" pitchFamily="34" charset="0"/>
              </a:rPr>
              <a:t> de </a:t>
            </a:r>
            <a:r>
              <a:rPr lang="en-US" sz="1600" dirty="0" err="1">
                <a:latin typeface="Calibri" pitchFamily="34" charset="0"/>
              </a:rPr>
              <a:t>alimentare</a:t>
            </a:r>
            <a:r>
              <a:rPr lang="en-US" sz="1600" dirty="0">
                <a:latin typeface="Calibri" pitchFamily="34" charset="0"/>
              </a:rPr>
              <a:t> cu </a:t>
            </a:r>
            <a:r>
              <a:rPr lang="en-US" sz="1600" dirty="0" err="1">
                <a:latin typeface="Calibri" pitchFamily="34" charset="0"/>
              </a:rPr>
              <a:t>apă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în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localităţile</a:t>
            </a:r>
            <a:r>
              <a:rPr lang="en-US" sz="1600" dirty="0">
                <a:latin typeface="Calibri" pitchFamily="34" charset="0"/>
              </a:rPr>
              <a:t> urbane </a:t>
            </a:r>
            <a:r>
              <a:rPr lang="en-US" sz="1600" dirty="0" err="1">
                <a:latin typeface="Calibri" pitchFamily="34" charset="0"/>
              </a:rPr>
              <a:t>şi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rurale</a:t>
            </a:r>
            <a:r>
              <a:rPr lang="en-US" sz="1600" dirty="0">
                <a:latin typeface="Calibri" pitchFamily="34" charset="0"/>
              </a:rPr>
              <a:t>.</a:t>
            </a:r>
          </a:p>
          <a:p>
            <a:pPr marL="0" lvl="2" indent="0" algn="just">
              <a:buNone/>
              <a:tabLst>
                <a:tab pos="0" algn="l"/>
              </a:tabLst>
            </a:pPr>
            <a:endParaRPr lang="en-US" sz="1800" b="1" i="1" dirty="0">
              <a:solidFill>
                <a:srgbClr val="FF0000"/>
              </a:solidFill>
              <a:latin typeface="Calibri" pitchFamily="34" charset="0"/>
            </a:endParaRPr>
          </a:p>
          <a:p>
            <a:pPr marL="0" lvl="2" indent="0" algn="just">
              <a:buNone/>
              <a:tabLst>
                <a:tab pos="0" algn="l"/>
              </a:tabLst>
            </a:pPr>
            <a:r>
              <a:rPr lang="en-US" sz="1800" b="1" i="1" dirty="0" err="1">
                <a:solidFill>
                  <a:srgbClr val="FF0000"/>
                </a:solidFill>
                <a:latin typeface="Calibri" pitchFamily="34" charset="0"/>
              </a:rPr>
              <a:t>Beneficiari</a:t>
            </a:r>
            <a:endParaRPr lang="ro-RO" sz="1800" b="1" i="1" dirty="0">
              <a:solidFill>
                <a:srgbClr val="FF0000"/>
              </a:solidFill>
              <a:latin typeface="Calibri" pitchFamily="34" charset="0"/>
            </a:endParaRPr>
          </a:p>
          <a:p>
            <a:pPr marL="1225550" lvl="4" indent="-357188" algn="just">
              <a:buFont typeface="Wingdings" pitchFamily="2" charset="2"/>
              <a:buChar char="q"/>
              <a:tabLst>
                <a:tab pos="355600" algn="l"/>
              </a:tabLst>
            </a:pPr>
            <a:r>
              <a:rPr lang="ro-RO" b="1" i="1" dirty="0">
                <a:solidFill>
                  <a:srgbClr val="3399FF"/>
                </a:solidFill>
                <a:latin typeface="Calibri" pitchFamily="34" charset="0"/>
              </a:rPr>
              <a:t>Asociaţiile de Dezvoltare Intercomunitară </a:t>
            </a:r>
            <a:r>
              <a:rPr lang="en-US" b="1" i="1" dirty="0" err="1">
                <a:solidFill>
                  <a:srgbClr val="3399FF"/>
                </a:solidFill>
                <a:latin typeface="Calibri" pitchFamily="34" charset="0"/>
              </a:rPr>
              <a:t>prin</a:t>
            </a:r>
            <a:r>
              <a:rPr lang="en-US" b="1" i="1" dirty="0">
                <a:solidFill>
                  <a:srgbClr val="3399FF"/>
                </a:solidFill>
                <a:latin typeface="Calibri" pitchFamily="34" charset="0"/>
              </a:rPr>
              <a:t> </a:t>
            </a:r>
            <a:r>
              <a:rPr lang="ro-RO" b="1" i="1" dirty="0">
                <a:solidFill>
                  <a:srgbClr val="3399FF"/>
                </a:solidFill>
                <a:latin typeface="Calibri" pitchFamily="34" charset="0"/>
              </a:rPr>
              <a:t>Operatorii regionali de </a:t>
            </a:r>
            <a:r>
              <a:rPr lang="ro-RO" b="1" i="1" dirty="0" smtClean="0">
                <a:solidFill>
                  <a:srgbClr val="3399FF"/>
                </a:solidFill>
                <a:latin typeface="Calibri" pitchFamily="34" charset="0"/>
              </a:rPr>
              <a:t>apă</a:t>
            </a:r>
            <a:endParaRPr lang="ro-RO" b="1" i="1" dirty="0" smtClean="0">
              <a:solidFill>
                <a:srgbClr val="FF0000"/>
              </a:solidFill>
              <a:latin typeface="Calibri" pitchFamily="34" charset="0"/>
            </a:endParaRPr>
          </a:p>
          <a:p>
            <a:pPr marL="219710" indent="-357188" algn="just">
              <a:buNone/>
              <a:tabLst>
                <a:tab pos="355600" algn="l"/>
              </a:tabLst>
            </a:pPr>
            <a:r>
              <a:rPr lang="ro-RO" i="1" dirty="0" smtClean="0">
                <a:solidFill>
                  <a:srgbClr val="FF0000"/>
                </a:solidFill>
                <a:latin typeface="Calibri" pitchFamily="34" charset="0"/>
              </a:rPr>
              <a:t>    </a:t>
            </a:r>
            <a:r>
              <a:rPr lang="ro-RO" sz="1900" i="1" dirty="0" smtClean="0">
                <a:solidFill>
                  <a:srgbClr val="FF0000"/>
                </a:solidFill>
                <a:latin typeface="Calibri" pitchFamily="34" charset="0"/>
              </a:rPr>
              <a:t>POIM </a:t>
            </a:r>
            <a:r>
              <a:rPr lang="ro-RO" sz="1900" i="1" dirty="0">
                <a:solidFill>
                  <a:srgbClr val="FF0000"/>
                </a:solidFill>
                <a:latin typeface="Calibri" pitchFamily="34" charset="0"/>
              </a:rPr>
              <a:t>va contribui la aceste ținte prin </a:t>
            </a:r>
            <a:r>
              <a:rPr lang="ro-RO" sz="1900" i="1" dirty="0" smtClean="0">
                <a:solidFill>
                  <a:srgbClr val="FF0000"/>
                </a:solidFill>
                <a:latin typeface="Calibri" pitchFamily="34" charset="0"/>
              </a:rPr>
              <a:t>conectarea a 3.300.000 l.e. la rețea de canalizare și sisteme de epurare conforme și a 1.850.000 loc. la rețeaua de apă</a:t>
            </a:r>
            <a:endParaRPr lang="en-US" sz="1900" i="1" dirty="0">
              <a:solidFill>
                <a:srgbClr val="FF0000"/>
              </a:solidFill>
              <a:latin typeface="Calibri" pitchFamily="34" charset="0"/>
            </a:endParaRPr>
          </a:p>
          <a:p>
            <a:pPr marL="1225550" lvl="4" indent="-357188" algn="just">
              <a:buNone/>
              <a:tabLst>
                <a:tab pos="355600" algn="l"/>
              </a:tabLst>
            </a:pPr>
            <a:endParaRPr lang="ro-RO" b="1" i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4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  </a:t>
            </a:r>
            <a:r>
              <a:rPr lang="ro-RO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Mediu – priorități pentru conformarea cu prevederile acquis-ului comunitar (</a:t>
            </a:r>
            <a:r>
              <a:rPr lang="ro-RO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II)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1161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00000"/>
          </a:xfrm>
        </p:spPr>
        <p:txBody>
          <a:bodyPr>
            <a:normAutofit lnSpcReduction="10000"/>
          </a:bodyPr>
          <a:lstStyle/>
          <a:p>
            <a:pPr marL="355600" lvl="1" indent="-355600" algn="just">
              <a:buFont typeface="Wingdings" pitchFamily="2" charset="2"/>
              <a:buChar char="q"/>
              <a:tabLst>
                <a:tab pos="355600" algn="l"/>
              </a:tabLst>
            </a:pPr>
            <a:r>
              <a:rPr lang="ro-RO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 4 - </a:t>
            </a:r>
            <a:r>
              <a:rPr lang="vi-VN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Protecţia mediului prin măsuri de conservare a biodiversităţii, monitorizarea calităţii aerulu</a:t>
            </a:r>
            <a:r>
              <a:rPr lang="ro-RO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i, decontaminarea siturilor poluate – 470 mil. euro (FEDR+BN)</a:t>
            </a:r>
          </a:p>
          <a:p>
            <a:pPr marL="593725" lvl="2" indent="-355600" algn="just">
              <a:buFont typeface="Wingdings" pitchFamily="2" charset="2"/>
              <a:buChar char="q"/>
              <a:tabLst>
                <a:tab pos="355600" algn="l"/>
              </a:tabLst>
            </a:pPr>
            <a:r>
              <a:rPr lang="ro-RO" sz="16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Protecţia </a:t>
            </a:r>
            <a:r>
              <a:rPr lang="ro-RO" sz="16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biodiversităţii</a:t>
            </a:r>
            <a:r>
              <a:rPr lang="en-US" sz="16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(I)</a:t>
            </a:r>
            <a:endParaRPr lang="ro-RO" sz="1600" b="1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238125" lvl="2" indent="0" algn="just">
              <a:buNone/>
              <a:tabLst>
                <a:tab pos="355600" algn="l"/>
              </a:tabLst>
            </a:pPr>
            <a:r>
              <a:rPr lang="vi-VN" sz="1400" b="1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Continuarea </a:t>
            </a:r>
            <a:r>
              <a:rPr lang="vi-VN" sz="14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elaborării planurilor de management/seturilor de măsuri de conservare / planurilor de acțiune pentru ariile naturale protejate și pentru speciile de interes comunitar neacoperite de proiectele anterioare, cu accent pe:</a:t>
            </a:r>
          </a:p>
          <a:p>
            <a:pPr marL="876300" lvl="3" indent="-355600" algn="just">
              <a:buFont typeface="Wingdings" pitchFamily="2" charset="2"/>
              <a:buChar char="q"/>
              <a:tabLst>
                <a:tab pos="355600" algn="l"/>
              </a:tabLst>
            </a:pPr>
            <a:r>
              <a:rPr lang="vi-VN" sz="14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Implementarea planurilor de management / seturilor de măsuri de conservare/ planurilor de acțiune pentru ariile naturale protejate și pentru speciile de interes comunitar aprobate, în special:</a:t>
            </a:r>
          </a:p>
          <a:p>
            <a:pPr marL="876300" lvl="3" indent="-355600" algn="just">
              <a:buFont typeface="Wingdings" pitchFamily="2" charset="2"/>
              <a:buChar char="q"/>
              <a:tabLst>
                <a:tab pos="355600" algn="l"/>
              </a:tabLst>
            </a:pPr>
            <a:r>
              <a:rPr lang="vi-VN" sz="14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Menţinerea şi refacerea ecosistemelor degradate şi a serviciilor furnizate (împăduriri, coridoare ecologice etc.), situate în afara ariilor naturale protejate, în acord cu obiectivele europene în domeniu;</a:t>
            </a:r>
          </a:p>
          <a:p>
            <a:pPr marL="876300" lvl="3" indent="-355600" algn="just">
              <a:buFont typeface="Wingdings" pitchFamily="2" charset="2"/>
              <a:buChar char="q"/>
              <a:tabLst>
                <a:tab pos="355600" algn="l"/>
              </a:tabLst>
            </a:pPr>
            <a:r>
              <a:rPr lang="vi-VN" sz="14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Acţiuni de completare a nivelului de cunoaştere a biodiversităţii şi ecosistemelor (monitorizarea şi evaluarea speciilor şi habitarelor, cunoaşterea factorilor de presiune exercitaţi asupra biodiversităţii, inclus a speciilor invazive etc.)</a:t>
            </a:r>
          </a:p>
          <a:p>
            <a:pPr marL="593725" lvl="2" indent="-355600" algn="just">
              <a:buFont typeface="Wingdings" pitchFamily="2" charset="2"/>
              <a:buChar char="q"/>
              <a:tabLst>
                <a:tab pos="355600" algn="l"/>
              </a:tabLst>
            </a:pPr>
            <a:endParaRPr lang="ro-RO" sz="500" b="1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593725" lvl="2" indent="-355600" algn="just">
              <a:buFont typeface="Wingdings" pitchFamily="2" charset="2"/>
              <a:buChar char="q"/>
              <a:tabLst>
                <a:tab pos="355600" algn="l"/>
              </a:tabLst>
            </a:pPr>
            <a:r>
              <a:rPr lang="vi-VN" sz="1600" b="1" dirty="0">
                <a:solidFill>
                  <a:srgbClr val="3399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MMAP/ANPM/GNM/APM/ANAR/ANAP/Institute de cercetare/Universităţi/ ONG-uri/ Custozi/Administratori ai ariilor naturale </a:t>
            </a:r>
            <a:r>
              <a:rPr lang="vi-VN" sz="1600" b="1" dirty="0" smtClean="0">
                <a:solidFill>
                  <a:srgbClr val="3399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protejate</a:t>
            </a:r>
            <a:r>
              <a:rPr lang="vi-VN" sz="1600" b="1" dirty="0">
                <a:solidFill>
                  <a:srgbClr val="3399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/ Autorități ale administrației publice centrale/locale / alte structuri în coordonarea/subordonarea autorităţilor centrale / locale</a:t>
            </a:r>
            <a:endParaRPr lang="ro-RO" sz="500" b="1" dirty="0">
              <a:solidFill>
                <a:srgbClr val="3399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Mediu </a:t>
            </a:r>
            <a:r>
              <a:rPr lang="ro-RO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–biodiversitate, aerul și situri contaminate (I)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7247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124744"/>
            <a:ext cx="8147248" cy="5328592"/>
          </a:xfrm>
        </p:spPr>
        <p:txBody>
          <a:bodyPr>
            <a:normAutofit/>
          </a:bodyPr>
          <a:lstStyle/>
          <a:p>
            <a:pPr marL="355600" lvl="1" indent="-355600" algn="just">
              <a:buFont typeface="Wingdings" pitchFamily="2" charset="2"/>
              <a:buChar char="q"/>
              <a:tabLst>
                <a:tab pos="355600" algn="l"/>
              </a:tabLst>
            </a:pPr>
            <a:r>
              <a:rPr lang="ro-RO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 4 - </a:t>
            </a:r>
            <a:r>
              <a:rPr lang="vi-VN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Protecţia mediului prin măsuri de conservare a biodiversităţii, monitorizarea calităţii aerulu</a:t>
            </a:r>
            <a:r>
              <a:rPr lang="ro-RO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i, decontaminarea siturilor poluate – 470 mil. euro (FEDR+BN</a:t>
            </a:r>
            <a:r>
              <a:rPr lang="ro-RO" sz="1800" b="1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ro-RO" sz="14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593725" lvl="2" indent="-355600" algn="just">
              <a:buFont typeface="Wingdings" pitchFamily="2" charset="2"/>
              <a:buChar char="q"/>
              <a:tabLst>
                <a:tab pos="355600" algn="l"/>
              </a:tabLst>
            </a:pPr>
            <a:r>
              <a:rPr lang="ro-RO" sz="1600" b="1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Refacerea ecosistemelor degradate </a:t>
            </a:r>
            <a:r>
              <a:rPr lang="en-US" sz="1600" b="1" i="1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prin</a:t>
            </a:r>
            <a:r>
              <a:rPr lang="en-US" sz="1600" b="1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6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</a:t>
            </a:r>
            <a:r>
              <a:rPr lang="ro-RO" sz="16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ăsuri </a:t>
            </a:r>
            <a:r>
              <a:rPr lang="ro-RO" sz="16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de decontaminare şi ecologizare a siturilor poluate istoric, inclusiv refacerea ecosistemelor naturale şi asigurarea calităţii solului în vederea</a:t>
            </a:r>
            <a:r>
              <a:rPr lang="en-US" sz="16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o-RO" sz="16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protejării sănătăţii </a:t>
            </a:r>
            <a:r>
              <a:rPr lang="ro-RO" sz="16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umane</a:t>
            </a:r>
            <a:r>
              <a:rPr lang="en-US" sz="16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(II)</a:t>
            </a:r>
            <a:endParaRPr lang="en-US" sz="16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lvl="2" indent="0">
              <a:buNone/>
              <a:tabLst>
                <a:tab pos="0" algn="l"/>
              </a:tabLst>
            </a:pPr>
            <a:endParaRPr lang="en-US" sz="1400" b="1" dirty="0" smtClean="0">
              <a:solidFill>
                <a:srgbClr val="FF0000"/>
              </a:solidFill>
              <a:latin typeface="Calibri" pitchFamily="34" charset="0"/>
            </a:endParaRPr>
          </a:p>
          <a:p>
            <a:pPr marL="285750" lvl="2" indent="-285750">
              <a:buFont typeface="Wingdings" panose="05000000000000000000" pitchFamily="2" charset="2"/>
              <a:buChar char="q"/>
              <a:tabLst>
                <a:tab pos="0" algn="l"/>
              </a:tabLst>
            </a:pPr>
            <a:r>
              <a:rPr lang="en-US" sz="1400" b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1400" b="1" dirty="0" smtClean="0">
                <a:solidFill>
                  <a:srgbClr val="3399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</a:t>
            </a:r>
            <a:r>
              <a:rPr lang="vi-VN" sz="1400" b="1" dirty="0">
                <a:solidFill>
                  <a:srgbClr val="3399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utorităţi publice / alte organisme publice </a:t>
            </a:r>
            <a:r>
              <a:rPr lang="en-US" sz="1400" b="1" dirty="0" smtClean="0">
                <a:solidFill>
                  <a:srgbClr val="3399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care au</a:t>
            </a:r>
            <a:r>
              <a:rPr lang="vi-VN" sz="1400" b="1" dirty="0" smtClean="0">
                <a:solidFill>
                  <a:srgbClr val="3399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vi-VN" sz="1400" b="1" dirty="0">
                <a:solidFill>
                  <a:srgbClr val="3399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situri contaminate istoric aflate în </a:t>
            </a:r>
            <a:r>
              <a:rPr lang="en-US" sz="1400" b="1" dirty="0" smtClean="0">
                <a:solidFill>
                  <a:srgbClr val="3399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      </a:t>
            </a:r>
          </a:p>
          <a:p>
            <a:pPr marL="0" lvl="2" indent="0">
              <a:buNone/>
              <a:tabLst>
                <a:tab pos="0" algn="l"/>
              </a:tabLst>
            </a:pPr>
            <a:r>
              <a:rPr lang="en-US" sz="1400" b="1" dirty="0">
                <a:solidFill>
                  <a:srgbClr val="3399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400" b="1" dirty="0" smtClean="0">
                <a:solidFill>
                  <a:srgbClr val="3399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                   </a:t>
            </a:r>
            <a:r>
              <a:rPr lang="vi-VN" sz="1400" b="1" dirty="0" smtClean="0">
                <a:solidFill>
                  <a:srgbClr val="3399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proprietate </a:t>
            </a:r>
            <a:r>
              <a:rPr lang="vi-VN" sz="1400" b="1" dirty="0">
                <a:solidFill>
                  <a:srgbClr val="3399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sau puse la dispoziţia acestora de către proprietar în vederea </a:t>
            </a:r>
            <a:r>
              <a:rPr lang="vi-VN" sz="1400" b="1" dirty="0" smtClean="0">
                <a:solidFill>
                  <a:srgbClr val="3399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implementării</a:t>
            </a:r>
            <a:endParaRPr lang="en-US" sz="1600" b="1" dirty="0" smtClean="0">
              <a:solidFill>
                <a:srgbClr val="3399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238125" lvl="2" indent="0">
              <a:buNone/>
              <a:tabLst>
                <a:tab pos="355600" algn="l"/>
              </a:tabLst>
            </a:pPr>
            <a:endParaRPr lang="en-US" sz="1600" b="1" dirty="0" smtClean="0">
              <a:solidFill>
                <a:srgbClr val="3399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238125" lvl="2" indent="0">
              <a:buNone/>
              <a:tabLst>
                <a:tab pos="355600" algn="l"/>
              </a:tabLst>
            </a:pPr>
            <a:r>
              <a:rPr lang="ro-RO" sz="1600" b="1" dirty="0" smtClean="0">
                <a:solidFill>
                  <a:srgbClr val="3399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Aceste obiective sunt măsurate prin următorii indicatori </a:t>
            </a:r>
            <a:endParaRPr lang="en-US" sz="1600" b="1" dirty="0" smtClean="0">
              <a:solidFill>
                <a:srgbClr val="3399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238125" lvl="2" indent="0">
              <a:buNone/>
              <a:tabLst>
                <a:tab pos="355600" algn="l"/>
              </a:tabLst>
            </a:pPr>
            <a:endParaRPr lang="ro-RO" sz="1600" b="1" dirty="0" smtClean="0">
              <a:solidFill>
                <a:srgbClr val="3399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593725" lvl="2" indent="-355600" algn="just">
              <a:buFont typeface="Wingdings" pitchFamily="2" charset="2"/>
              <a:buChar char="q"/>
              <a:tabLst>
                <a:tab pos="355600" algn="l"/>
              </a:tabLst>
            </a:pPr>
            <a:r>
              <a:rPr lang="pt-BR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Număr de situri Natura 2000 cu </a:t>
            </a:r>
            <a:r>
              <a:rPr lang="pt-BR" sz="16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administrator </a:t>
            </a:r>
            <a:r>
              <a:rPr lang="pt-BR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/ custode operaţional, </a:t>
            </a:r>
            <a:r>
              <a:rPr lang="pt-BR" sz="16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cu </a:t>
            </a:r>
            <a:r>
              <a:rPr lang="pt-BR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obiective de conservare </a:t>
            </a:r>
            <a:r>
              <a:rPr lang="pt-BR" sz="16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active</a:t>
            </a:r>
            <a:r>
              <a:rPr lang="ro-RO" sz="16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(de la 15 în 2013 la 531 în 2023)</a:t>
            </a:r>
          </a:p>
          <a:p>
            <a:pPr marL="593725" lvl="2" indent="-355600">
              <a:buFont typeface="Wingdings" pitchFamily="2" charset="2"/>
              <a:buChar char="q"/>
              <a:tabLst>
                <a:tab pos="355600" algn="l"/>
              </a:tabLst>
            </a:pPr>
            <a:r>
              <a:rPr lang="vi-VN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Ecosisteme degradate </a:t>
            </a:r>
            <a:r>
              <a:rPr lang="vi-VN" sz="16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refăcute</a:t>
            </a:r>
            <a:r>
              <a:rPr lang="ro-RO" sz="16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 (se preconizează un procent de 10% </a:t>
            </a:r>
            <a:r>
              <a:rPr lang="ro-RO" sz="16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ecosisteme </a:t>
            </a:r>
            <a:r>
              <a:rPr lang="ro-RO" sz="16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degradate refăcute</a:t>
            </a:r>
            <a:r>
              <a:rPr lang="ro-RO" sz="1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</a:p>
          <a:p>
            <a:pPr marL="238125" lvl="2" indent="0">
              <a:buNone/>
              <a:tabLst>
                <a:tab pos="355600" algn="l"/>
              </a:tabLst>
            </a:pPr>
            <a:endParaRPr lang="ro-RO" sz="1400" b="1" dirty="0" smtClean="0">
              <a:solidFill>
                <a:srgbClr val="3399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238125" lvl="2" indent="0">
              <a:buNone/>
              <a:tabLst>
                <a:tab pos="355600" algn="l"/>
              </a:tabLst>
            </a:pPr>
            <a:r>
              <a:rPr lang="ro-RO" sz="1600" i="1" dirty="0" smtClean="0">
                <a:solidFill>
                  <a:srgbClr val="FF0000"/>
                </a:solidFill>
                <a:latin typeface="Calibri" pitchFamily="34" charset="0"/>
              </a:rPr>
              <a:t>POIM </a:t>
            </a:r>
            <a:r>
              <a:rPr lang="ro-RO" sz="1600" i="1" dirty="0">
                <a:solidFill>
                  <a:srgbClr val="FF0000"/>
                </a:solidFill>
                <a:latin typeface="Calibri" pitchFamily="34" charset="0"/>
              </a:rPr>
              <a:t>va contribui la aceste ținte prin </a:t>
            </a:r>
            <a:r>
              <a:rPr lang="ro-RO" sz="1600" i="1" dirty="0" smtClean="0">
                <a:solidFill>
                  <a:srgbClr val="FF0000"/>
                </a:solidFill>
                <a:latin typeface="Calibri" pitchFamily="34" charset="0"/>
              </a:rPr>
              <a:t>: 60.000 ha care vor beneficia de măsuri de îmbunătățire a stării de conservare și 70 de planuri de management noi elaborate și aprobate</a:t>
            </a:r>
          </a:p>
          <a:p>
            <a:pPr marL="238125" lvl="2" indent="0">
              <a:buNone/>
              <a:tabLst>
                <a:tab pos="355600" algn="l"/>
              </a:tabLst>
            </a:pPr>
            <a:endParaRPr lang="ro-RO" sz="1400" i="1" dirty="0" smtClean="0">
              <a:solidFill>
                <a:srgbClr val="FF0000"/>
              </a:solidFill>
              <a:latin typeface="Calibri" pitchFamily="34" charset="0"/>
            </a:endParaRPr>
          </a:p>
          <a:p>
            <a:pPr marL="409575" lvl="2" indent="-171450">
              <a:tabLst>
                <a:tab pos="355600" algn="l"/>
              </a:tabLst>
            </a:pPr>
            <a:endParaRPr lang="en-US" sz="1100" i="1" dirty="0">
              <a:solidFill>
                <a:srgbClr val="FF0000"/>
              </a:solidFill>
              <a:latin typeface="Calibri" pitchFamily="34" charset="0"/>
            </a:endParaRPr>
          </a:p>
          <a:p>
            <a:pPr marL="238125" lvl="2" indent="0">
              <a:buNone/>
              <a:tabLst>
                <a:tab pos="355600" algn="l"/>
              </a:tabLst>
            </a:pPr>
            <a:endParaRPr lang="ro-RO" sz="1400" b="1" dirty="0">
              <a:solidFill>
                <a:srgbClr val="3399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238125" lvl="2" indent="0">
              <a:buNone/>
              <a:tabLst>
                <a:tab pos="355600" algn="l"/>
              </a:tabLst>
            </a:pPr>
            <a:endParaRPr lang="ro-RO" sz="1400" b="1" dirty="0">
              <a:solidFill>
                <a:srgbClr val="3399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ro-RO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Mediu –biodiversitate, aerul și situri contaminate (I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I</a:t>
            </a:r>
            <a:r>
              <a:rPr lang="ro-RO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6629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968552"/>
          </a:xfrm>
        </p:spPr>
        <p:txBody>
          <a:bodyPr>
            <a:normAutofit fontScale="92500" lnSpcReduction="20000"/>
          </a:bodyPr>
          <a:lstStyle/>
          <a:p>
            <a:pPr marL="355600" lvl="1" indent="-355600">
              <a:buFont typeface="Wingdings" pitchFamily="2" charset="2"/>
              <a:buChar char="q"/>
              <a:tabLst>
                <a:tab pos="712788" algn="l"/>
              </a:tabLst>
            </a:pPr>
            <a:r>
              <a:rPr lang="ro-RO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AP5 - Promovarea adaptării la schimbările climatice, prevenirea şi gestionarea riscurilor – 530 mil. euro (FC+BS</a:t>
            </a:r>
            <a:r>
              <a:rPr lang="ro-RO" sz="1800" b="1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</a:p>
          <a:p>
            <a:pPr marL="0" lvl="1" indent="0">
              <a:buNone/>
              <a:tabLst>
                <a:tab pos="712788" algn="l"/>
              </a:tabLst>
            </a:pPr>
            <a:endParaRPr lang="ro-RO" sz="1800" b="1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lvl="1" indent="0">
              <a:buNone/>
              <a:tabLst>
                <a:tab pos="712788" algn="l"/>
              </a:tabLst>
            </a:pPr>
            <a:r>
              <a:rPr lang="ro-RO" sz="18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Investițiile în cadrul AP 5 sunt limitate la câteva tiprui de riscuri, până la finalizarea evaluării naționale a riscurilor</a:t>
            </a:r>
          </a:p>
          <a:p>
            <a:pPr marL="0" lvl="1" indent="0">
              <a:buNone/>
              <a:tabLst>
                <a:tab pos="712788" algn="l"/>
              </a:tabLst>
            </a:pPr>
            <a:endParaRPr lang="ro-RO" sz="18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238125" lvl="2" indent="0" algn="just">
              <a:buNone/>
              <a:tabLst>
                <a:tab pos="712788" algn="l"/>
              </a:tabLst>
            </a:pPr>
            <a:r>
              <a:rPr lang="ro-RO" sz="1800" b="1" i="1" dirty="0" smtClean="0">
                <a:latin typeface="Calibri" pitchFamily="34" charset="0"/>
              </a:rPr>
              <a:t>OS 5.1. </a:t>
            </a:r>
            <a:r>
              <a:rPr lang="ro-RO" sz="1600" b="1" i="1" dirty="0" smtClean="0">
                <a:latin typeface="Calibri" pitchFamily="34" charset="0"/>
              </a:rPr>
              <a:t>Reducerea riscurilor </a:t>
            </a:r>
            <a:r>
              <a:rPr lang="ro-RO" sz="1600" b="1" i="1" dirty="0">
                <a:latin typeface="Calibri" pitchFamily="34" charset="0"/>
              </a:rPr>
              <a:t>generate de schimbările climatice </a:t>
            </a:r>
            <a:r>
              <a:rPr lang="ro-RO" sz="1600" i="1" dirty="0">
                <a:latin typeface="Calibri" pitchFamily="34" charset="0"/>
              </a:rPr>
              <a:t>(în special </a:t>
            </a:r>
            <a:r>
              <a:rPr lang="ro-RO" sz="1600" b="1" i="1" dirty="0">
                <a:solidFill>
                  <a:srgbClr val="FF0000"/>
                </a:solidFill>
                <a:latin typeface="Calibri" pitchFamily="34" charset="0"/>
              </a:rPr>
              <a:t>inundații și eroziune costieră</a:t>
            </a:r>
            <a:r>
              <a:rPr lang="ro-RO" sz="1600" i="1" dirty="0">
                <a:latin typeface="Calibri" pitchFamily="34" charset="0"/>
              </a:rPr>
              <a:t>), completate prin </a:t>
            </a:r>
            <a:r>
              <a:rPr lang="ro-RO" sz="1600" b="1" i="1" dirty="0">
                <a:latin typeface="Calibri" pitchFamily="34" charset="0"/>
              </a:rPr>
              <a:t>proiecte de infrastructură </a:t>
            </a:r>
            <a:r>
              <a:rPr lang="ro-RO" sz="1600" i="1" dirty="0">
                <a:latin typeface="Calibri" pitchFamily="34" charset="0"/>
              </a:rPr>
              <a:t>(amenajarea cursurilor râurilor, îndiguiri etc</a:t>
            </a:r>
            <a:r>
              <a:rPr lang="ro-RO" sz="1600" i="1" dirty="0" smtClean="0">
                <a:latin typeface="Calibri" pitchFamily="34" charset="0"/>
              </a:rPr>
              <a:t>.)</a:t>
            </a:r>
            <a:r>
              <a:rPr lang="en-US" sz="1600" i="1" dirty="0" smtClean="0">
                <a:latin typeface="Calibri" pitchFamily="34" charset="0"/>
              </a:rPr>
              <a:t>, </a:t>
            </a:r>
            <a:r>
              <a:rPr lang="ro-RO" sz="1600" i="1" smtClean="0">
                <a:latin typeface="Calibri" pitchFamily="34" charset="0"/>
              </a:rPr>
              <a:t>în acord cu prevederile PMRI (elaborate  conform Directivei privind inundațiile)</a:t>
            </a:r>
            <a:endParaRPr lang="ro-RO" sz="1600" i="1" dirty="0">
              <a:latin typeface="Calibri" pitchFamily="34" charset="0"/>
            </a:endParaRPr>
          </a:p>
          <a:p>
            <a:pPr marL="923925" lvl="3" indent="-285750" algn="just">
              <a:tabLst>
                <a:tab pos="712788" algn="l"/>
              </a:tabLst>
            </a:pPr>
            <a:r>
              <a:rPr lang="ro-RO" sz="1400" b="1" i="1" dirty="0">
                <a:solidFill>
                  <a:srgbClr val="3399FF"/>
                </a:solidFill>
                <a:latin typeface="Calibri" pitchFamily="34" charset="0"/>
              </a:rPr>
              <a:t>Administraţia Naţională a Apelor </a:t>
            </a:r>
            <a:r>
              <a:rPr lang="ro-RO" sz="1400" b="1" i="1" dirty="0" smtClean="0">
                <a:solidFill>
                  <a:srgbClr val="3399FF"/>
                </a:solidFill>
                <a:latin typeface="Calibri" pitchFamily="34" charset="0"/>
              </a:rPr>
              <a:t>Române/ coordonatorul național al implementării PMRI, </a:t>
            </a:r>
            <a:r>
              <a:rPr lang="ro-RO" sz="1400" b="1" i="1" dirty="0">
                <a:solidFill>
                  <a:srgbClr val="3399FF"/>
                </a:solidFill>
                <a:latin typeface="Calibri" pitchFamily="34" charset="0"/>
              </a:rPr>
              <a:t>Administraţia Naţională de Meteorologie</a:t>
            </a:r>
          </a:p>
          <a:p>
            <a:pPr marL="923925" lvl="3" indent="-285750" algn="just">
              <a:tabLst>
                <a:tab pos="712788" algn="l"/>
              </a:tabLst>
            </a:pPr>
            <a:r>
              <a:rPr lang="ro-RO" sz="1400" b="1" i="1" dirty="0">
                <a:solidFill>
                  <a:srgbClr val="3399FF"/>
                </a:solidFill>
                <a:latin typeface="Calibri" pitchFamily="34" charset="0"/>
              </a:rPr>
              <a:t>Definirea altor beneficiari şi a unor acţiuni orientate spre alte riscuri se va face după finalizarea evaluării naţionale a </a:t>
            </a:r>
            <a:r>
              <a:rPr lang="ro-RO" sz="1400" b="1" i="1" dirty="0" smtClean="0">
                <a:solidFill>
                  <a:srgbClr val="3399FF"/>
                </a:solidFill>
                <a:latin typeface="Calibri" pitchFamily="34" charset="0"/>
              </a:rPr>
              <a:t>riscurilor</a:t>
            </a:r>
          </a:p>
          <a:p>
            <a:pPr marL="923925" lvl="3" indent="-285750" algn="just">
              <a:tabLst>
                <a:tab pos="712788" algn="l"/>
              </a:tabLst>
            </a:pPr>
            <a:endParaRPr lang="ro-RO" sz="1400" b="1" i="1" dirty="0" smtClean="0">
              <a:solidFill>
                <a:srgbClr val="3399FF"/>
              </a:solidFill>
              <a:latin typeface="Calibri" pitchFamily="34" charset="0"/>
            </a:endParaRPr>
          </a:p>
          <a:p>
            <a:pPr marL="354711" lvl="2" indent="0" algn="just">
              <a:buNone/>
              <a:tabLst>
                <a:tab pos="712788" algn="l"/>
              </a:tabLst>
            </a:pPr>
            <a:r>
              <a:rPr lang="ro-RO" sz="16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Principalul obiectiv </a:t>
            </a:r>
            <a:r>
              <a:rPr lang="ro-RO" sz="16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pentru 2023 </a:t>
            </a:r>
            <a:r>
              <a:rPr lang="ro-RO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la care POIM va contribui, </a:t>
            </a:r>
            <a:r>
              <a:rPr lang="ro-RO" sz="16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relevant </a:t>
            </a:r>
            <a:r>
              <a:rPr lang="ro-RO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pentru </a:t>
            </a:r>
            <a:r>
              <a:rPr lang="ro-RO" sz="16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AP5 </a:t>
            </a:r>
            <a:r>
              <a:rPr lang="ro-RO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/OS </a:t>
            </a:r>
            <a:r>
              <a:rPr lang="ro-RO" sz="16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5.1 </a:t>
            </a:r>
            <a:r>
              <a:rPr lang="ro-RO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sunt: </a:t>
            </a:r>
          </a:p>
          <a:p>
            <a:pPr marL="638175" lvl="3" indent="0" algn="just">
              <a:buNone/>
              <a:tabLst>
                <a:tab pos="712788" algn="l"/>
              </a:tabLst>
            </a:pPr>
            <a:endParaRPr lang="ro-RO" sz="1400" b="1" i="1" dirty="0">
              <a:solidFill>
                <a:srgbClr val="3399FF"/>
              </a:solidFill>
              <a:latin typeface="Calibri" pitchFamily="34" charset="0"/>
            </a:endParaRPr>
          </a:p>
          <a:p>
            <a:pPr marL="640461" lvl="2" indent="-285750" algn="just">
              <a:buFont typeface="Wingdings" pitchFamily="2" charset="2"/>
              <a:buChar char="Ø"/>
              <a:tabLst>
                <a:tab pos="712788" algn="l"/>
              </a:tabLst>
            </a:pPr>
            <a:r>
              <a:rPr lang="vi-VN" sz="1800" b="1" i="1" dirty="0">
                <a:latin typeface="Calibri" pitchFamily="34" charset="0"/>
              </a:rPr>
              <a:t>Reducerea daunelor economice cauzate de producerea riscurilor accentuate de schimbări climatice, în principal a </a:t>
            </a:r>
            <a:r>
              <a:rPr lang="vi-VN" sz="1800" b="1" i="1" dirty="0" smtClean="0">
                <a:latin typeface="Calibri" pitchFamily="34" charset="0"/>
              </a:rPr>
              <a:t>celor </a:t>
            </a:r>
            <a:r>
              <a:rPr lang="vi-VN" sz="1800" b="1" i="1" dirty="0">
                <a:latin typeface="Calibri" pitchFamily="34" charset="0"/>
              </a:rPr>
              <a:t>provocate de inundaţii şi eroziune </a:t>
            </a:r>
            <a:r>
              <a:rPr lang="vi-VN" sz="1800" b="1" i="1" dirty="0" smtClean="0">
                <a:latin typeface="Calibri" pitchFamily="34" charset="0"/>
              </a:rPr>
              <a:t>costieră</a:t>
            </a:r>
            <a:r>
              <a:rPr lang="ro-RO" sz="1800" b="1" i="1" dirty="0" smtClean="0">
                <a:latin typeface="Calibri" pitchFamily="34" charset="0"/>
              </a:rPr>
              <a:t> </a:t>
            </a:r>
            <a:r>
              <a:rPr lang="ro-RO" sz="1800" i="1" dirty="0">
                <a:solidFill>
                  <a:srgbClr val="FF0000"/>
                </a:solidFill>
                <a:latin typeface="Calibri" pitchFamily="34" charset="0"/>
              </a:rPr>
              <a:t>(de la </a:t>
            </a:r>
            <a:r>
              <a:rPr lang="ro-RO" sz="1800" i="1" dirty="0" smtClean="0">
                <a:solidFill>
                  <a:srgbClr val="FF0000"/>
                </a:solidFill>
                <a:latin typeface="Calibri" pitchFamily="34" charset="0"/>
              </a:rPr>
              <a:t>426 mil. euro / an în 2013 la 383 mil. euro/an în 2023)</a:t>
            </a:r>
            <a:endParaRPr lang="ro-RO" sz="1800" i="1" dirty="0">
              <a:solidFill>
                <a:srgbClr val="FF0000"/>
              </a:solidFill>
              <a:latin typeface="Calibri" pitchFamily="34" charset="0"/>
            </a:endParaRPr>
          </a:p>
          <a:p>
            <a:pPr marL="354711" lvl="2" indent="0" algn="just">
              <a:buNone/>
              <a:tabLst>
                <a:tab pos="712788" algn="l"/>
              </a:tabLst>
            </a:pPr>
            <a:endParaRPr lang="ro-RO" sz="1800" i="1" dirty="0" smtClean="0">
              <a:solidFill>
                <a:srgbClr val="FF0000"/>
              </a:solidFill>
              <a:latin typeface="Calibri" pitchFamily="34" charset="0"/>
            </a:endParaRPr>
          </a:p>
          <a:p>
            <a:pPr marL="116967" lvl="1" indent="0" algn="just">
              <a:buNone/>
              <a:tabLst>
                <a:tab pos="712788" algn="l"/>
              </a:tabLst>
            </a:pPr>
            <a:r>
              <a:rPr lang="ro-RO" sz="2000" i="1" dirty="0" smtClean="0">
                <a:solidFill>
                  <a:srgbClr val="FF0000"/>
                </a:solidFill>
                <a:latin typeface="Calibri" pitchFamily="34" charset="0"/>
              </a:rPr>
              <a:t>POIM </a:t>
            </a:r>
            <a:r>
              <a:rPr lang="ro-RO" sz="2000" i="1" dirty="0">
                <a:solidFill>
                  <a:srgbClr val="FF0000"/>
                </a:solidFill>
                <a:latin typeface="Calibri" pitchFamily="34" charset="0"/>
              </a:rPr>
              <a:t>va contribui la aceste ținte prin </a:t>
            </a:r>
            <a:r>
              <a:rPr lang="ro-RO" sz="2000" i="1" dirty="0" smtClean="0">
                <a:solidFill>
                  <a:srgbClr val="FF0000"/>
                </a:solidFill>
                <a:latin typeface="Calibri" pitchFamily="34" charset="0"/>
              </a:rPr>
              <a:t>implementarea unor măsuri care asigură protecția a 170.000 locuitori de riscul la inundații și se reabilitează cca. 12,65 km </a:t>
            </a:r>
            <a:endParaRPr lang="ro-RO" sz="2000" i="1" dirty="0">
              <a:solidFill>
                <a:srgbClr val="FF0000"/>
              </a:solidFill>
              <a:latin typeface="Calibri" pitchFamily="34" charset="0"/>
            </a:endParaRPr>
          </a:p>
          <a:p>
            <a:pPr marL="640461" lvl="2" indent="-285750" algn="just">
              <a:buFont typeface="Wingdings" pitchFamily="2" charset="2"/>
              <a:buChar char="Ø"/>
              <a:tabLst>
                <a:tab pos="712788" algn="l"/>
              </a:tabLst>
            </a:pPr>
            <a:endParaRPr lang="ro-RO" sz="1800" b="1" i="1" dirty="0"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ro-RO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Mediu </a:t>
            </a:r>
            <a:r>
              <a:rPr lang="ro-RO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- schimbări </a:t>
            </a:r>
            <a:r>
              <a:rPr lang="ro-RO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climatice </a:t>
            </a:r>
            <a:r>
              <a:rPr lang="ro-RO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(I)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11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o-RO" altLang="ro-RO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AP6 – </a:t>
            </a:r>
            <a:r>
              <a:rPr lang="vi-VN" altLang="ro-RO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Promovarea energiei curate şi eficienţei energetice în vederea susținerii unei economii cu emisii scăzute de carbon</a:t>
            </a:r>
            <a:r>
              <a:rPr lang="ro-RO" altLang="ro-RO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– 218 mil. euro (FEDR+BN)</a:t>
            </a:r>
          </a:p>
          <a:p>
            <a:pPr lvl="1"/>
            <a:r>
              <a:rPr lang="en-US" altLang="ro-RO" sz="1600" b="1" i="1" dirty="0" err="1">
                <a:latin typeface="Calibri" pitchFamily="34" charset="0"/>
              </a:rPr>
              <a:t>Realizarea</a:t>
            </a:r>
            <a:r>
              <a:rPr lang="en-US" altLang="ro-RO" sz="1600" b="1" i="1" dirty="0">
                <a:latin typeface="Calibri" pitchFamily="34" charset="0"/>
              </a:rPr>
              <a:t> </a:t>
            </a:r>
            <a:r>
              <a:rPr lang="ro-RO" altLang="ro-RO" sz="1600" b="1" i="1" dirty="0">
                <a:latin typeface="Calibri" pitchFamily="34" charset="0"/>
              </a:rPr>
              <a:t>ș</a:t>
            </a:r>
            <a:r>
              <a:rPr lang="en-US" altLang="ro-RO" sz="1600" b="1" i="1" dirty="0">
                <a:latin typeface="Calibri" pitchFamily="34" charset="0"/>
              </a:rPr>
              <a:t>i </a:t>
            </a:r>
            <a:r>
              <a:rPr lang="en-US" altLang="ro-RO" sz="1600" b="1" i="1" dirty="0" err="1">
                <a:latin typeface="Calibri" pitchFamily="34" charset="0"/>
              </a:rPr>
              <a:t>modernizarea</a:t>
            </a:r>
            <a:r>
              <a:rPr lang="en-US" altLang="ro-RO" sz="1600" b="1" i="1" dirty="0">
                <a:latin typeface="Calibri" pitchFamily="34" charset="0"/>
              </a:rPr>
              <a:t> </a:t>
            </a:r>
            <a:r>
              <a:rPr lang="en-US" altLang="ro-RO" sz="1600" b="1" i="1" dirty="0" err="1">
                <a:latin typeface="Calibri" pitchFamily="34" charset="0"/>
              </a:rPr>
              <a:t>capacităţilor</a:t>
            </a:r>
            <a:r>
              <a:rPr lang="en-US" altLang="ro-RO" sz="1600" b="1" i="1" dirty="0">
                <a:latin typeface="Calibri" pitchFamily="34" charset="0"/>
              </a:rPr>
              <a:t> de </a:t>
            </a:r>
            <a:r>
              <a:rPr lang="en-US" altLang="ro-RO" sz="1600" b="1" i="1" dirty="0" err="1">
                <a:latin typeface="Calibri" pitchFamily="34" charset="0"/>
              </a:rPr>
              <a:t>producţie</a:t>
            </a:r>
            <a:r>
              <a:rPr lang="en-US" altLang="ro-RO" sz="1600" b="1" i="1" dirty="0">
                <a:latin typeface="Calibri" pitchFamily="34" charset="0"/>
              </a:rPr>
              <a:t> a:</a:t>
            </a:r>
            <a:endParaRPr lang="en-US" altLang="ro-RO" sz="1600" dirty="0">
              <a:latin typeface="Calibri" pitchFamily="34" charset="0"/>
            </a:endParaRPr>
          </a:p>
          <a:p>
            <a:pPr lvl="2"/>
            <a:r>
              <a:rPr lang="en-US" altLang="ro-RO" sz="1600" b="1" i="1" dirty="0" err="1">
                <a:solidFill>
                  <a:srgbClr val="3399FF"/>
                </a:solidFill>
                <a:latin typeface="Calibri" pitchFamily="34" charset="0"/>
              </a:rPr>
              <a:t>energiei</a:t>
            </a:r>
            <a:r>
              <a:rPr lang="en-US" altLang="ro-RO" sz="1600" b="1" i="1" dirty="0">
                <a:solidFill>
                  <a:srgbClr val="3399FF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>
                <a:solidFill>
                  <a:srgbClr val="3399FF"/>
                </a:solidFill>
                <a:latin typeface="Calibri" pitchFamily="34" charset="0"/>
              </a:rPr>
              <a:t>electrice</a:t>
            </a:r>
            <a:r>
              <a:rPr lang="en-US" altLang="ro-RO" sz="1600" b="1" i="1" dirty="0">
                <a:solidFill>
                  <a:srgbClr val="3399FF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>
                <a:solidFill>
                  <a:srgbClr val="3399FF"/>
                </a:solidFill>
                <a:latin typeface="Calibri" pitchFamily="34" charset="0"/>
              </a:rPr>
              <a:t>şi</a:t>
            </a:r>
            <a:r>
              <a:rPr lang="en-US" altLang="ro-RO" sz="1600" b="1" i="1" dirty="0">
                <a:solidFill>
                  <a:srgbClr val="3399FF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>
                <a:solidFill>
                  <a:srgbClr val="3399FF"/>
                </a:solidFill>
                <a:latin typeface="Calibri" pitchFamily="34" charset="0"/>
              </a:rPr>
              <a:t>termice</a:t>
            </a:r>
            <a:r>
              <a:rPr lang="en-US" altLang="ro-RO" sz="1600" b="1" i="1" dirty="0">
                <a:solidFill>
                  <a:srgbClr val="3399FF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>
                <a:solidFill>
                  <a:srgbClr val="3399FF"/>
                </a:solidFill>
                <a:latin typeface="Calibri" pitchFamily="34" charset="0"/>
              </a:rPr>
              <a:t>în</a:t>
            </a:r>
            <a:r>
              <a:rPr lang="en-US" altLang="ro-RO" sz="1600" b="1" i="1" dirty="0">
                <a:solidFill>
                  <a:srgbClr val="3399FF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>
                <a:solidFill>
                  <a:srgbClr val="3399FF"/>
                </a:solidFill>
                <a:latin typeface="Calibri" pitchFamily="34" charset="0"/>
              </a:rPr>
              <a:t>centrale</a:t>
            </a:r>
            <a:r>
              <a:rPr lang="en-US" altLang="ro-RO" sz="1600" b="1" i="1" dirty="0">
                <a:solidFill>
                  <a:srgbClr val="3399FF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>
                <a:solidFill>
                  <a:srgbClr val="3399FF"/>
                </a:solidFill>
                <a:latin typeface="Calibri" pitchFamily="34" charset="0"/>
              </a:rPr>
              <a:t>pe</a:t>
            </a:r>
            <a:r>
              <a:rPr lang="en-US" altLang="ro-RO" sz="1600" b="1" i="1" dirty="0">
                <a:solidFill>
                  <a:srgbClr val="3399FF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>
                <a:solidFill>
                  <a:srgbClr val="FF0000"/>
                </a:solidFill>
                <a:latin typeface="Calibri" pitchFamily="34" charset="0"/>
              </a:rPr>
              <a:t>biomasă</a:t>
            </a:r>
            <a:r>
              <a:rPr lang="ro-RO" altLang="ro-RO" sz="1600" b="1" i="1" dirty="0">
                <a:solidFill>
                  <a:srgbClr val="FF0000"/>
                </a:solidFill>
                <a:latin typeface="Calibri" pitchFamily="34" charset="0"/>
              </a:rPr>
              <a:t>/biogaz</a:t>
            </a:r>
            <a:r>
              <a:rPr lang="en-US" altLang="ro-RO" sz="1600" b="1" i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o-RO" altLang="ro-RO" sz="1600" b="1" i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o-RO" altLang="ro-RO" sz="1600" b="1" i="1" dirty="0">
                <a:solidFill>
                  <a:srgbClr val="3399FF"/>
                </a:solidFill>
                <a:latin typeface="Calibri" pitchFamily="34" charset="0"/>
              </a:rPr>
              <a:t>(inclusiv proiecte integrate: producţie şi transport/distribuţie)</a:t>
            </a:r>
            <a:endParaRPr lang="en-US" altLang="ro-RO" sz="1600" b="1" i="1" dirty="0">
              <a:solidFill>
                <a:srgbClr val="3399FF"/>
              </a:solidFill>
              <a:latin typeface="Calibri" pitchFamily="34" charset="0"/>
            </a:endParaRPr>
          </a:p>
          <a:p>
            <a:pPr lvl="2"/>
            <a:r>
              <a:rPr lang="en-US" altLang="ro-RO" sz="1600" b="1" i="1" dirty="0" err="1">
                <a:solidFill>
                  <a:srgbClr val="3399FF"/>
                </a:solidFill>
                <a:latin typeface="Calibri" pitchFamily="34" charset="0"/>
              </a:rPr>
              <a:t>energiei</a:t>
            </a:r>
            <a:r>
              <a:rPr lang="en-US" altLang="ro-RO" sz="1600" b="1" i="1" dirty="0">
                <a:solidFill>
                  <a:srgbClr val="3399FF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>
                <a:solidFill>
                  <a:srgbClr val="3399FF"/>
                </a:solidFill>
                <a:latin typeface="Calibri" pitchFamily="34" charset="0"/>
              </a:rPr>
              <a:t>termice</a:t>
            </a:r>
            <a:r>
              <a:rPr lang="en-US" altLang="ro-RO" sz="1600" b="1" i="1" dirty="0">
                <a:solidFill>
                  <a:srgbClr val="3399FF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>
                <a:solidFill>
                  <a:srgbClr val="3399FF"/>
                </a:solidFill>
                <a:latin typeface="Calibri" pitchFamily="34" charset="0"/>
              </a:rPr>
              <a:t>în</a:t>
            </a:r>
            <a:r>
              <a:rPr lang="en-US" altLang="ro-RO" sz="1600" b="1" i="1" dirty="0">
                <a:solidFill>
                  <a:srgbClr val="3399FF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>
                <a:solidFill>
                  <a:srgbClr val="3399FF"/>
                </a:solidFill>
                <a:latin typeface="Calibri" pitchFamily="34" charset="0"/>
              </a:rPr>
              <a:t>centrale</a:t>
            </a:r>
            <a:r>
              <a:rPr lang="en-US" altLang="ro-RO" sz="1600" b="1" i="1" dirty="0">
                <a:solidFill>
                  <a:srgbClr val="3399FF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>
                <a:solidFill>
                  <a:srgbClr val="FF0000"/>
                </a:solidFill>
                <a:latin typeface="Calibri" pitchFamily="34" charset="0"/>
              </a:rPr>
              <a:t>geotermale</a:t>
            </a:r>
            <a:r>
              <a:rPr lang="ro-RO" altLang="ro-RO" sz="1600" b="1" i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o-RO" altLang="ro-RO" sz="1600" b="1" i="1" dirty="0">
                <a:solidFill>
                  <a:srgbClr val="3399FF"/>
                </a:solidFill>
                <a:latin typeface="Calibri" pitchFamily="34" charset="0"/>
              </a:rPr>
              <a:t>(inclusiv proiecte integrate: producţie şi transport/distribuţie</a:t>
            </a:r>
            <a:r>
              <a:rPr lang="ro-RO" altLang="ro-RO" sz="1600" b="1" i="1" dirty="0" smtClean="0">
                <a:solidFill>
                  <a:srgbClr val="3399FF"/>
                </a:solidFill>
                <a:latin typeface="Calibri" pitchFamily="34" charset="0"/>
              </a:rPr>
              <a:t>)</a:t>
            </a:r>
            <a:endParaRPr lang="en-US" altLang="ro-RO" sz="1900" b="1" i="1" dirty="0">
              <a:solidFill>
                <a:srgbClr val="3399FF"/>
              </a:solidFill>
              <a:latin typeface="Calibri" pitchFamily="34" charset="0"/>
            </a:endParaRPr>
          </a:p>
          <a:p>
            <a:pPr lvl="2">
              <a:buFont typeface="Wingdings" panose="05000000000000000000" pitchFamily="2" charset="2"/>
              <a:buChar char="q"/>
            </a:pP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UAT-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uri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, ADI,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societati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comrciale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ce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au ca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scop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producerea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energiei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electrice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in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scopul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consumului</a:t>
            </a:r>
            <a:endParaRPr lang="en-US" altLang="ro-RO" sz="1600" b="1" i="1" dirty="0">
              <a:solidFill>
                <a:srgbClr val="FF0000"/>
              </a:solidFill>
              <a:latin typeface="Calibri" pitchFamily="34" charset="0"/>
            </a:endParaRPr>
          </a:p>
          <a:p>
            <a:pPr lvl="1" algn="just"/>
            <a:endParaRPr lang="ro-RO" altLang="ro-RO" sz="1900" b="1" i="1" dirty="0">
              <a:latin typeface="Calibri" pitchFamily="34" charset="0"/>
            </a:endParaRPr>
          </a:p>
          <a:p>
            <a:pPr lvl="1" algn="just"/>
            <a:r>
              <a:rPr lang="ro-RO" altLang="ro-RO" sz="1600" b="1" i="1" dirty="0">
                <a:latin typeface="Calibri" pitchFamily="34" charset="0"/>
              </a:rPr>
              <a:t>Consolidarea</a:t>
            </a:r>
            <a:r>
              <a:rPr lang="en-US" altLang="ro-RO" sz="1600" b="1" i="1" dirty="0">
                <a:latin typeface="Calibri" pitchFamily="34" charset="0"/>
              </a:rPr>
              <a:t> </a:t>
            </a:r>
            <a:r>
              <a:rPr lang="en-US" altLang="ro-RO" sz="1600" b="1" i="1" dirty="0" err="1">
                <a:solidFill>
                  <a:srgbClr val="FF0000"/>
                </a:solidFill>
                <a:latin typeface="Calibri" pitchFamily="34" charset="0"/>
              </a:rPr>
              <a:t>reţelelor</a:t>
            </a:r>
            <a:r>
              <a:rPr lang="en-US" altLang="ro-RO" sz="1600" b="1" i="1" dirty="0">
                <a:solidFill>
                  <a:srgbClr val="FF0000"/>
                </a:solidFill>
                <a:latin typeface="Calibri" pitchFamily="34" charset="0"/>
              </a:rPr>
              <a:t> de </a:t>
            </a:r>
            <a:r>
              <a:rPr lang="en-US" altLang="ro-RO" sz="1600" b="1" i="1" dirty="0" err="1">
                <a:solidFill>
                  <a:srgbClr val="FF0000"/>
                </a:solidFill>
                <a:latin typeface="Calibri" pitchFamily="34" charset="0"/>
              </a:rPr>
              <a:t>distribuţie</a:t>
            </a:r>
            <a:r>
              <a:rPr lang="en-US" altLang="ro-RO" sz="1600" b="1" i="1" dirty="0">
                <a:solidFill>
                  <a:srgbClr val="FF0000"/>
                </a:solidFill>
                <a:latin typeface="Calibri" pitchFamily="34" charset="0"/>
              </a:rPr>
              <a:t> a </a:t>
            </a:r>
            <a:r>
              <a:rPr lang="en-US" altLang="ro-RO" sz="1600" b="1" i="1" dirty="0" err="1">
                <a:solidFill>
                  <a:srgbClr val="FF0000"/>
                </a:solidFill>
                <a:latin typeface="Calibri" pitchFamily="34" charset="0"/>
              </a:rPr>
              <a:t>energiei</a:t>
            </a:r>
            <a:r>
              <a:rPr lang="en-US" altLang="ro-RO" sz="1600" b="1" i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>
                <a:solidFill>
                  <a:srgbClr val="FF0000"/>
                </a:solidFill>
                <a:latin typeface="Calibri" pitchFamily="34" charset="0"/>
              </a:rPr>
              <a:t>electrice</a:t>
            </a:r>
            <a:r>
              <a:rPr lang="en-US" altLang="ro-RO" sz="1600" b="1" i="1" dirty="0">
                <a:latin typeface="Calibri" pitchFamily="34" charset="0"/>
              </a:rPr>
              <a:t>, </a:t>
            </a:r>
            <a:r>
              <a:rPr lang="en-US" altLang="ro-RO" sz="1600" b="1" i="1" dirty="0" err="1">
                <a:latin typeface="Calibri" pitchFamily="34" charset="0"/>
              </a:rPr>
              <a:t>în</a:t>
            </a:r>
            <a:r>
              <a:rPr lang="en-US" altLang="ro-RO" sz="1600" b="1" i="1" dirty="0">
                <a:latin typeface="Calibri" pitchFamily="34" charset="0"/>
              </a:rPr>
              <a:t> </a:t>
            </a:r>
            <a:r>
              <a:rPr lang="en-US" altLang="ro-RO" sz="1600" b="1" i="1" dirty="0" err="1">
                <a:latin typeface="Calibri" pitchFamily="34" charset="0"/>
              </a:rPr>
              <a:t>scopul</a:t>
            </a:r>
            <a:r>
              <a:rPr lang="en-US" altLang="ro-RO" sz="1600" b="1" i="1" dirty="0">
                <a:latin typeface="Calibri" pitchFamily="34" charset="0"/>
              </a:rPr>
              <a:t> </a:t>
            </a:r>
            <a:r>
              <a:rPr lang="en-US" altLang="ro-RO" sz="1600" b="1" i="1" dirty="0" err="1">
                <a:latin typeface="Calibri" pitchFamily="34" charset="0"/>
              </a:rPr>
              <a:t>preluării</a:t>
            </a:r>
            <a:r>
              <a:rPr lang="en-US" altLang="ro-RO" sz="1600" b="1" i="1" dirty="0">
                <a:latin typeface="Calibri" pitchFamily="34" charset="0"/>
              </a:rPr>
              <a:t> </a:t>
            </a:r>
            <a:r>
              <a:rPr lang="en-US" altLang="ro-RO" sz="1600" b="1" i="1" dirty="0" err="1">
                <a:latin typeface="Calibri" pitchFamily="34" charset="0"/>
              </a:rPr>
              <a:t>energiei</a:t>
            </a:r>
            <a:r>
              <a:rPr lang="en-US" altLang="ro-RO" sz="1600" b="1" i="1" dirty="0">
                <a:latin typeface="Calibri" pitchFamily="34" charset="0"/>
              </a:rPr>
              <a:t> </a:t>
            </a:r>
            <a:r>
              <a:rPr lang="en-US" altLang="ro-RO" sz="1600" b="1" i="1" dirty="0" err="1">
                <a:latin typeface="Calibri" pitchFamily="34" charset="0"/>
              </a:rPr>
              <a:t>produse</a:t>
            </a:r>
            <a:r>
              <a:rPr lang="en-US" altLang="ro-RO" sz="1600" b="1" i="1" dirty="0">
                <a:latin typeface="Calibri" pitchFamily="34" charset="0"/>
              </a:rPr>
              <a:t> din </a:t>
            </a:r>
            <a:r>
              <a:rPr lang="en-US" altLang="ro-RO" sz="1600" b="1" i="1" dirty="0" err="1">
                <a:latin typeface="Calibri" pitchFamily="34" charset="0"/>
              </a:rPr>
              <a:t>resurse</a:t>
            </a:r>
            <a:r>
              <a:rPr lang="en-US" altLang="ro-RO" sz="1600" b="1" i="1" dirty="0">
                <a:latin typeface="Calibri" pitchFamily="34" charset="0"/>
              </a:rPr>
              <a:t> </a:t>
            </a:r>
            <a:r>
              <a:rPr lang="en-US" altLang="ro-RO" sz="1600" b="1" i="1" dirty="0" err="1">
                <a:latin typeface="Calibri" pitchFamily="34" charset="0"/>
              </a:rPr>
              <a:t>regenerabile</a:t>
            </a:r>
            <a:r>
              <a:rPr lang="en-US" altLang="ro-RO" sz="1600" b="1" i="1" dirty="0">
                <a:latin typeface="Calibri" pitchFamily="34" charset="0"/>
              </a:rPr>
              <a:t> </a:t>
            </a:r>
            <a:r>
              <a:rPr lang="en-US" altLang="ro-RO" sz="1600" b="1" i="1" dirty="0" err="1">
                <a:latin typeface="Calibri" pitchFamily="34" charset="0"/>
              </a:rPr>
              <a:t>în</a:t>
            </a:r>
            <a:r>
              <a:rPr lang="en-US" altLang="ro-RO" sz="1600" b="1" i="1" dirty="0">
                <a:latin typeface="Calibri" pitchFamily="34" charset="0"/>
              </a:rPr>
              <a:t> </a:t>
            </a:r>
            <a:r>
              <a:rPr lang="en-US" altLang="ro-RO" sz="1600" b="1" i="1" dirty="0" err="1">
                <a:latin typeface="Calibri" pitchFamily="34" charset="0"/>
              </a:rPr>
              <a:t>condiţii</a:t>
            </a:r>
            <a:r>
              <a:rPr lang="en-US" altLang="ro-RO" sz="1600" b="1" i="1" dirty="0">
                <a:latin typeface="Calibri" pitchFamily="34" charset="0"/>
              </a:rPr>
              <a:t> de </a:t>
            </a:r>
            <a:r>
              <a:rPr lang="en-US" altLang="ro-RO" sz="1600" b="1" i="1" dirty="0" err="1">
                <a:latin typeface="Calibri" pitchFamily="34" charset="0"/>
              </a:rPr>
              <a:t>siguranţă</a:t>
            </a:r>
            <a:r>
              <a:rPr lang="en-US" altLang="ro-RO" sz="1600" b="1" i="1" dirty="0">
                <a:latin typeface="Calibri" pitchFamily="34" charset="0"/>
              </a:rPr>
              <a:t> a </a:t>
            </a:r>
            <a:r>
              <a:rPr lang="en-US" altLang="ro-RO" sz="1600" b="1" i="1" dirty="0" err="1">
                <a:latin typeface="Calibri" pitchFamily="34" charset="0"/>
              </a:rPr>
              <a:t>funcţionării</a:t>
            </a:r>
            <a:r>
              <a:rPr lang="en-US" altLang="ro-RO" sz="1600" b="1" i="1" dirty="0">
                <a:latin typeface="Calibri" pitchFamily="34" charset="0"/>
              </a:rPr>
              <a:t> SEN</a:t>
            </a:r>
            <a:r>
              <a:rPr lang="ro-RO" altLang="ro-RO" sz="1600" b="1" i="1" dirty="0">
                <a:latin typeface="Calibri" pitchFamily="34" charset="0"/>
              </a:rPr>
              <a:t> – operatorii de energie</a:t>
            </a:r>
          </a:p>
          <a:p>
            <a:pPr marL="393192" lvl="1" indent="0" algn="just">
              <a:buNone/>
            </a:pPr>
            <a:endParaRPr lang="en-US" altLang="ro-RO" sz="1400" b="1" i="1" dirty="0">
              <a:solidFill>
                <a:srgbClr val="FF0000"/>
              </a:solidFill>
              <a:latin typeface="Calibri" pitchFamily="34" charset="0"/>
            </a:endParaRP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altLang="ro-RO" sz="1400" b="1" i="1" dirty="0" smtClean="0">
                <a:solidFill>
                  <a:srgbClr val="FF0000"/>
                </a:solidFill>
                <a:latin typeface="Calibri" pitchFamily="34" charset="0"/>
              </a:rPr>
              <a:t>  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Operatori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de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distributie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/transport a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energiei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altLang="ro-RO" sz="1600" b="1" i="1" dirty="0" err="1" smtClean="0">
                <a:solidFill>
                  <a:srgbClr val="FF0000"/>
                </a:solidFill>
                <a:latin typeface="Calibri" pitchFamily="34" charset="0"/>
              </a:rPr>
              <a:t>electrice</a:t>
            </a:r>
            <a:r>
              <a:rPr lang="en-US" altLang="ro-RO" sz="1600" b="1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endParaRPr lang="ro-RO" altLang="ro-RO" sz="1600" b="1" i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Energie curată și eficiență energetică (I</a:t>
            </a:r>
            <a:r>
              <a:rPr lang="ro-RO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)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05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387</TotalTime>
  <Words>2292</Words>
  <Application>Microsoft Office PowerPoint</Application>
  <PresentationFormat>On-screen Show (4:3)</PresentationFormat>
  <Paragraphs>328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Concourse</vt:lpstr>
      <vt:lpstr>Programul Operațional Infrastructură Mare 2014-2020</vt:lpstr>
      <vt:lpstr>Programul Operațional Infrastructură Mare (I)</vt:lpstr>
      <vt:lpstr> Programul Operațional Infrastructură Mare (II)</vt:lpstr>
      <vt:lpstr> Mediu – priorități pentru conformarea cu prevederile acquis-ului comunitar (I)</vt:lpstr>
      <vt:lpstr>  Mediu – priorități pentru conformarea cu prevederile acquis-ului comunitar (II)</vt:lpstr>
      <vt:lpstr>Mediu –biodiversitate, aerul și situri contaminate (I)</vt:lpstr>
      <vt:lpstr>Mediu –biodiversitate, aerul și situri contaminate (II)</vt:lpstr>
      <vt:lpstr> Mediu - schimbări climatice (I)</vt:lpstr>
      <vt:lpstr>Energie curată și eficiență energetică (I)</vt:lpstr>
      <vt:lpstr>Energie curată și eficiență energetică                                                      (II)</vt:lpstr>
      <vt:lpstr> Infrastructură energetică</vt:lpstr>
      <vt:lpstr> PORTOFOLIU PROIECTE</vt:lpstr>
      <vt:lpstr> PORTOFOLIU POIM (mediu)</vt:lpstr>
      <vt:lpstr> Mediu – apă și deșeuri</vt:lpstr>
      <vt:lpstr> Mediu – protecția naturii, aer, situri</vt:lpstr>
      <vt:lpstr> Calendar lansări</vt:lpstr>
      <vt:lpstr> Valerica PETRUTA Ministerul Fondurilor Europene Direcţia Generală Programe de Infrastructura Mare  Organismul Intermediar Regional POS Mediu Sibiu Sibiu, România valerica.petruta@fonduri-ue.ro www.fonduri-ue.ro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Programul Operațional Infrastructură Mare 2014-2020</dc:title>
  <dc:creator>Delia Ionica</dc:creator>
  <cp:lastModifiedBy>Valerica Petruta</cp:lastModifiedBy>
  <cp:revision>46</cp:revision>
  <cp:lastPrinted>2016-02-23T14:17:53Z</cp:lastPrinted>
  <dcterms:created xsi:type="dcterms:W3CDTF">2015-09-27T17:12:21Z</dcterms:created>
  <dcterms:modified xsi:type="dcterms:W3CDTF">2016-02-24T07:14:36Z</dcterms:modified>
</cp:coreProperties>
</file>